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23"/>
  </p:notesMasterIdLst>
  <p:handoutMasterIdLst>
    <p:handoutMasterId r:id="rId24"/>
  </p:handoutMasterIdLst>
  <p:sldIdLst>
    <p:sldId id="256" r:id="rId5"/>
    <p:sldId id="353" r:id="rId6"/>
    <p:sldId id="301" r:id="rId7"/>
    <p:sldId id="335" r:id="rId8"/>
    <p:sldId id="333" r:id="rId9"/>
    <p:sldId id="332" r:id="rId10"/>
    <p:sldId id="331" r:id="rId11"/>
    <p:sldId id="337" r:id="rId12"/>
    <p:sldId id="343" r:id="rId13"/>
    <p:sldId id="340" r:id="rId14"/>
    <p:sldId id="341" r:id="rId15"/>
    <p:sldId id="364" r:id="rId16"/>
    <p:sldId id="361" r:id="rId17"/>
    <p:sldId id="339" r:id="rId18"/>
    <p:sldId id="350" r:id="rId19"/>
    <p:sldId id="362" r:id="rId20"/>
    <p:sldId id="348" r:id="rId21"/>
    <p:sldId id="363" r:id="rId22"/>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61580" autoAdjust="0"/>
  </p:normalViewPr>
  <p:slideViewPr>
    <p:cSldViewPr>
      <p:cViewPr varScale="1">
        <p:scale>
          <a:sx n="74" d="100"/>
          <a:sy n="74" d="100"/>
        </p:scale>
        <p:origin x="1242"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2376"/>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ED51F8-01EE-4BF2-8B64-633583E9BC6B}" type="datetimeFigureOut">
              <a:rPr lang="en-US" smtClean="0"/>
              <a:t>9/13/2016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3F536E-101C-465B-9403-72E291B4AB01}" type="slidenum">
              <a:rPr lang="en-US" smtClean="0"/>
              <a:t>‹#›</a:t>
            </a:fld>
            <a:endParaRPr lang="en-US" dirty="0"/>
          </a:p>
        </p:txBody>
      </p:sp>
    </p:spTree>
    <p:extLst>
      <p:ext uri="{BB962C8B-B14F-4D97-AF65-F5344CB8AC3E}">
        <p14:creationId xmlns:p14="http://schemas.microsoft.com/office/powerpoint/2010/main" val="1855781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8EAAF9-02BC-49F3-BF79-3442A98D5771}"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D8EC3E-BA36-44EF-B9E2-36B9B1DE3E37}" type="slidenum">
              <a:rPr lang="en-US"/>
              <a:pPr>
                <a:defRPr/>
              </a:pPr>
              <a:t>‹#›</a:t>
            </a:fld>
            <a:endParaRPr lang="en-US" dirty="0"/>
          </a:p>
        </p:txBody>
      </p:sp>
    </p:spTree>
    <p:extLst>
      <p:ext uri="{BB962C8B-B14F-4D97-AF65-F5344CB8AC3E}">
        <p14:creationId xmlns:p14="http://schemas.microsoft.com/office/powerpoint/2010/main" val="3393060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62D8EC3E-BA36-44EF-B9E2-36B9B1DE3E37}" type="slidenum">
              <a:rPr lang="en-US" smtClean="0"/>
              <a:pPr>
                <a:defRPr/>
              </a:pPr>
              <a:t>2</a:t>
            </a:fld>
            <a:endParaRPr lang="en-US" dirty="0"/>
          </a:p>
        </p:txBody>
      </p:sp>
    </p:spTree>
    <p:extLst>
      <p:ext uri="{BB962C8B-B14F-4D97-AF65-F5344CB8AC3E}">
        <p14:creationId xmlns:p14="http://schemas.microsoft.com/office/powerpoint/2010/main" val="414549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A major factor in prejudice is </a:t>
            </a:r>
            <a:r>
              <a:rPr lang="en-US" b="1" dirty="0" smtClean="0">
                <a:cs typeface="Arial" charset="0"/>
              </a:rPr>
              <a:t>stereotyping</a:t>
            </a:r>
            <a:r>
              <a:rPr lang="en-US" dirty="0" smtClean="0">
                <a:cs typeface="Arial" charset="0"/>
              </a:rPr>
              <a:t>, which is judging a person on the basis of one’s perception of a group to which he or she belongs. For instance, “Married persons are more stable employees than single persons” is an example of stereotyping. Keep in mind, though, that not all stereotypes are inaccurate. However, many stereotypes aren’t factual and distort our judgment.</a:t>
            </a:r>
          </a:p>
          <a:p>
            <a:pPr eaLnBrk="1" hangingPunct="1"/>
            <a:endParaRPr lang="en-US" dirty="0" smtClean="0">
              <a:cs typeface="Arial" charset="0"/>
            </a:endParaRPr>
          </a:p>
          <a:p>
            <a:pPr eaLnBrk="1" hangingPunct="1"/>
            <a:r>
              <a:rPr lang="en-US" dirty="0" smtClean="0">
                <a:cs typeface="Arial" charset="0"/>
              </a:rPr>
              <a:t>Both prejudice and stereotyping can lead to someone treating others who are members of a particular group unequally. That’s </a:t>
            </a:r>
            <a:r>
              <a:rPr lang="en-US" b="1" dirty="0" smtClean="0">
                <a:cs typeface="Arial" charset="0"/>
              </a:rPr>
              <a:t>discrimination</a:t>
            </a:r>
            <a:r>
              <a:rPr lang="en-US" dirty="0" smtClean="0">
                <a:cs typeface="Arial" charset="0"/>
              </a:rPr>
              <a:t>, which is when someone acts out their prejudicial attitudes toward people who are the targets of their prejudice.</a:t>
            </a:r>
          </a:p>
          <a:p>
            <a:pPr eaLnBrk="1" hangingPunct="1"/>
            <a:endParaRPr lang="en-US" dirty="0" smtClean="0">
              <a:cs typeface="Arial" charset="0"/>
            </a:endParaRPr>
          </a:p>
          <a:p>
            <a:pPr eaLnBrk="1" hangingPunct="1"/>
            <a:r>
              <a:rPr lang="en-US" dirty="0" smtClean="0">
                <a:cs typeface="Arial" charset="0"/>
              </a:rPr>
              <a:t>In the 1980s, the term </a:t>
            </a:r>
            <a:r>
              <a:rPr lang="en-US" b="1" dirty="0" smtClean="0">
                <a:cs typeface="Arial" charset="0"/>
              </a:rPr>
              <a:t>glass ceiling</a:t>
            </a:r>
            <a:r>
              <a:rPr lang="en-US" dirty="0" smtClean="0">
                <a:cs typeface="Arial" charset="0"/>
              </a:rPr>
              <a:t>, first used in a </a:t>
            </a:r>
            <a:r>
              <a:rPr lang="en-US" i="1" dirty="0" smtClean="0">
                <a:cs typeface="Arial" charset="0"/>
              </a:rPr>
              <a:t>Wall Street Journal </a:t>
            </a:r>
            <a:r>
              <a:rPr lang="en-US" dirty="0" smtClean="0">
                <a:cs typeface="Arial" charset="0"/>
              </a:rPr>
              <a:t>article, refers to the invisible barrier that separates women and minorities from top management</a:t>
            </a:r>
            <a:r>
              <a:rPr lang="en-US" baseline="0" dirty="0" smtClean="0">
                <a:cs typeface="Arial" charset="0"/>
              </a:rPr>
              <a:t> </a:t>
            </a:r>
            <a:r>
              <a:rPr lang="en-US" dirty="0" smtClean="0">
                <a:cs typeface="Arial" charset="0"/>
              </a:rPr>
              <a:t>positions.  The idea of a “ceiling” means something is blocking upward movement and the idea of “glass” is that whatever’s blocking the way isn’t immediately apparent.</a:t>
            </a:r>
          </a:p>
        </p:txBody>
      </p:sp>
      <p:sp>
        <p:nvSpPr>
          <p:cNvPr id="4" name="Slide Number Placeholder 3"/>
          <p:cNvSpPr>
            <a:spLocks noGrp="1"/>
          </p:cNvSpPr>
          <p:nvPr>
            <p:ph type="sldNum" sz="quarter" idx="5"/>
          </p:nvPr>
        </p:nvSpPr>
        <p:spPr/>
        <p:txBody>
          <a:bodyPr/>
          <a:lstStyle/>
          <a:p>
            <a:pPr>
              <a:defRPr/>
            </a:pPr>
            <a:fld id="{F371D0ED-8F21-46F6-880F-A2799323971B}" type="slidenum">
              <a:rPr lang="en-US" smtClean="0"/>
              <a:pPr>
                <a:defRPr/>
              </a:pPr>
              <a:t>11</a:t>
            </a:fld>
            <a:endParaRPr lang="en-US" dirty="0"/>
          </a:p>
        </p:txBody>
      </p:sp>
    </p:spTree>
    <p:extLst>
      <p:ext uri="{BB962C8B-B14F-4D97-AF65-F5344CB8AC3E}">
        <p14:creationId xmlns:p14="http://schemas.microsoft.com/office/powerpoint/2010/main" val="329638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The fact is that federal laws have</a:t>
            </a:r>
            <a:r>
              <a:rPr lang="en-US" i="1" dirty="0" smtClean="0">
                <a:cs typeface="Arial" charset="0"/>
              </a:rPr>
              <a:t> </a:t>
            </a:r>
            <a:r>
              <a:rPr lang="en-US" dirty="0" smtClean="0">
                <a:cs typeface="Arial" charset="0"/>
              </a:rPr>
              <a:t>contributed to some of the social change we’ve seen over the last 50-plus years. Failure to comply with federal laws, can be costly and damaging to an organization’s bottom line and reputation. It’s important that managers know what they can and cannot do legally and ensure that all employees understand as well.</a:t>
            </a:r>
          </a:p>
          <a:p>
            <a:pPr eaLnBrk="1" hangingPunct="1"/>
            <a:endParaRPr lang="en-US" dirty="0" smtClean="0">
              <a:cs typeface="Arial" charset="0"/>
            </a:endParaRPr>
          </a:p>
          <a:p>
            <a:pPr eaLnBrk="1" hangingPunct="1"/>
            <a:r>
              <a:rPr lang="en-US" dirty="0" smtClean="0">
                <a:cs typeface="Arial" charset="0"/>
              </a:rPr>
              <a:t>However, effectively managing workplace diversity needs to be more than understanding and complying with federal laws. Organizations that are successful at managing diversity use additional diversity initiatives and programs.</a:t>
            </a:r>
          </a:p>
        </p:txBody>
      </p:sp>
      <p:sp>
        <p:nvSpPr>
          <p:cNvPr id="4" name="Slide Number Placeholder 3"/>
          <p:cNvSpPr>
            <a:spLocks noGrp="1"/>
          </p:cNvSpPr>
          <p:nvPr>
            <p:ph type="sldNum" sz="quarter" idx="5"/>
          </p:nvPr>
        </p:nvSpPr>
        <p:spPr/>
        <p:txBody>
          <a:bodyPr/>
          <a:lstStyle/>
          <a:p>
            <a:pPr>
              <a:defRPr/>
            </a:pPr>
            <a:fld id="{BF474744-AC3F-42DB-B7F3-156592002CDB}" type="slidenum">
              <a:rPr lang="en-US" smtClean="0"/>
              <a:pPr>
                <a:defRPr/>
              </a:pPr>
              <a:t>14</a:t>
            </a:fld>
            <a:endParaRPr lang="en-US" dirty="0"/>
          </a:p>
        </p:txBody>
      </p:sp>
    </p:spTree>
    <p:extLst>
      <p:ext uri="{BB962C8B-B14F-4D97-AF65-F5344CB8AC3E}">
        <p14:creationId xmlns:p14="http://schemas.microsoft.com/office/powerpoint/2010/main" val="324825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A sustainable diversity and inclusion strategy must play a central role in decision-making at the highest leadership level and filter down to every level of the company.</a:t>
            </a:r>
          </a:p>
          <a:p>
            <a:pPr eaLnBrk="1" hangingPunct="1"/>
            <a:endParaRPr lang="en-US" dirty="0" smtClean="0">
              <a:cs typeface="Arial" charset="0"/>
            </a:endParaRPr>
          </a:p>
          <a:p>
            <a:pPr eaLnBrk="1" hangingPunct="1"/>
            <a:r>
              <a:rPr lang="en-US" b="1" dirty="0" smtClean="0">
                <a:cs typeface="Arial" charset="0"/>
              </a:rPr>
              <a:t>Mentoring </a:t>
            </a:r>
            <a:r>
              <a:rPr lang="en-US" dirty="0" smtClean="0">
                <a:cs typeface="Arial" charset="0"/>
              </a:rPr>
              <a:t>is a process whereby an experienced organizational member (a mentor) provides advice and guidance to a less-experienced member (a protégé). Mentors usually provide two unique forms of mentoring functions: career development and social support.</a:t>
            </a:r>
          </a:p>
          <a:p>
            <a:pPr eaLnBrk="1" hangingPunct="1"/>
            <a:endParaRPr lang="en-US" dirty="0" smtClean="0">
              <a:cs typeface="Arial" charset="0"/>
            </a:endParaRPr>
          </a:p>
          <a:p>
            <a:pPr eaLnBrk="1" hangingPunct="1"/>
            <a:r>
              <a:rPr lang="en-US" dirty="0" smtClean="0">
                <a:cs typeface="Arial" charset="0"/>
              </a:rPr>
              <a:t>The challenge for organizations is to find ways for employees to be effective in dealing with others who aren’t like them. </a:t>
            </a:r>
            <a:r>
              <a:rPr lang="en-US" b="1" dirty="0" smtClean="0">
                <a:cs typeface="Arial" charset="0"/>
              </a:rPr>
              <a:t>Diversity skills training</a:t>
            </a:r>
            <a:r>
              <a:rPr lang="en-US" dirty="0" smtClean="0">
                <a:cs typeface="Arial" charset="0"/>
              </a:rPr>
              <a:t> is specialized training to educate employees about the importance of diversity and teach them skills for working in a diverse workplace.</a:t>
            </a:r>
          </a:p>
        </p:txBody>
      </p:sp>
      <p:sp>
        <p:nvSpPr>
          <p:cNvPr id="4" name="Slide Number Placeholder 3"/>
          <p:cNvSpPr>
            <a:spLocks noGrp="1"/>
          </p:cNvSpPr>
          <p:nvPr>
            <p:ph type="sldNum" sz="quarter" idx="5"/>
          </p:nvPr>
        </p:nvSpPr>
        <p:spPr/>
        <p:txBody>
          <a:bodyPr/>
          <a:lstStyle/>
          <a:p>
            <a:pPr>
              <a:defRPr/>
            </a:pPr>
            <a:fld id="{562C244B-1955-4BDB-9993-37737E934847}" type="slidenum">
              <a:rPr lang="en-US" smtClean="0"/>
              <a:pPr>
                <a:defRPr/>
              </a:pPr>
              <a:t>15</a:t>
            </a:fld>
            <a:endParaRPr lang="en-US" dirty="0"/>
          </a:p>
        </p:txBody>
      </p:sp>
    </p:spTree>
    <p:extLst>
      <p:ext uri="{BB962C8B-B14F-4D97-AF65-F5344CB8AC3E}">
        <p14:creationId xmlns:p14="http://schemas.microsoft.com/office/powerpoint/2010/main" val="3906285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b="1" dirty="0" smtClean="0">
                <a:cs typeface="Arial" charset="0"/>
              </a:rPr>
              <a:t>Employee resource groups</a:t>
            </a:r>
            <a:r>
              <a:rPr lang="en-US" dirty="0" smtClean="0">
                <a:cs typeface="Arial" charset="0"/>
              </a:rPr>
              <a:t> are made up of employees connected by some common dimension of diversity. Such groups typically are formed by the employees themselves, not the organizations. However, it’s important for organizations to recognize and support these groups.</a:t>
            </a:r>
          </a:p>
        </p:txBody>
      </p:sp>
      <p:sp>
        <p:nvSpPr>
          <p:cNvPr id="4" name="Slide Number Placeholder 3"/>
          <p:cNvSpPr>
            <a:spLocks noGrp="1"/>
          </p:cNvSpPr>
          <p:nvPr>
            <p:ph type="sldNum" sz="quarter" idx="5"/>
          </p:nvPr>
        </p:nvSpPr>
        <p:spPr/>
        <p:txBody>
          <a:bodyPr/>
          <a:lstStyle/>
          <a:p>
            <a:pPr>
              <a:defRPr/>
            </a:pPr>
            <a:fld id="{CE7099D4-23A3-4531-92BD-0895DD0F10BC}" type="slidenum">
              <a:rPr lang="en-US" smtClean="0"/>
              <a:pPr>
                <a:defRPr/>
              </a:pPr>
              <a:t>17</a:t>
            </a:fld>
            <a:endParaRPr lang="en-US" dirty="0"/>
          </a:p>
        </p:txBody>
      </p:sp>
    </p:spTree>
    <p:extLst>
      <p:ext uri="{BB962C8B-B14F-4D97-AF65-F5344CB8AC3E}">
        <p14:creationId xmlns:p14="http://schemas.microsoft.com/office/powerpoint/2010/main" val="231346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18</a:t>
            </a:fld>
            <a:endParaRPr lang="en-US" dirty="0"/>
          </a:p>
        </p:txBody>
      </p:sp>
    </p:spTree>
    <p:extLst>
      <p:ext uri="{BB962C8B-B14F-4D97-AF65-F5344CB8AC3E}">
        <p14:creationId xmlns:p14="http://schemas.microsoft.com/office/powerpoint/2010/main" val="361348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Diversity has been “one of the most popular business topics over the last two </a:t>
            </a:r>
            <a:r>
              <a:rPr lang="en-US" smtClean="0">
                <a:cs typeface="Arial" charset="0"/>
              </a:rPr>
              <a:t>decades.” </a:t>
            </a:r>
            <a:r>
              <a:rPr lang="en-US" dirty="0" smtClean="0">
                <a:cs typeface="Arial" charset="0"/>
              </a:rPr>
              <a:t>It ranks with modern business disciplines such as quality, leadership, and ethics. Despite this popularity, it’s also one of the most controversial and least understood topics. With its basis in civil rights legislation and social justice, the word </a:t>
            </a:r>
            <a:r>
              <a:rPr lang="en-US" i="1" dirty="0" smtClean="0">
                <a:cs typeface="Arial" charset="0"/>
              </a:rPr>
              <a:t>diversity </a:t>
            </a:r>
            <a:r>
              <a:rPr lang="en-US" dirty="0" smtClean="0">
                <a:cs typeface="Arial" charset="0"/>
              </a:rPr>
              <a:t>often invokes a variety of attitudes and emotional responses in people. </a:t>
            </a:r>
          </a:p>
          <a:p>
            <a:pPr eaLnBrk="1" hangingPunct="1"/>
            <a:endParaRPr lang="en-US" dirty="0" smtClean="0">
              <a:cs typeface="Arial" charset="0"/>
            </a:endParaRPr>
          </a:p>
          <a:p>
            <a:pPr eaLnBrk="1" hangingPunct="1"/>
            <a:r>
              <a:rPr lang="en-US" dirty="0" smtClean="0">
                <a:cs typeface="Arial" charset="0"/>
              </a:rPr>
              <a:t>So, what’s our definition of </a:t>
            </a:r>
            <a:r>
              <a:rPr lang="en-US" b="1" dirty="0" smtClean="0">
                <a:cs typeface="Arial" charset="0"/>
              </a:rPr>
              <a:t>workplace diversity</a:t>
            </a:r>
            <a:r>
              <a:rPr lang="en-US" dirty="0" smtClean="0">
                <a:cs typeface="Arial" charset="0"/>
              </a:rPr>
              <a:t>? We’re defining it as the ways in which people in an organization are different from and similar to one another. Notice that our definition not only focuses on the differences, but the similarities, of employees. This reinforces our belief that managers and organizations should view employees as having qualities in common as well as differences that separate them.</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DBE454B-A873-4AE9-9643-B0F5B4F94670}" type="slidenum">
              <a:rPr lang="en-US" smtClean="0"/>
              <a:pPr>
                <a:defRPr/>
              </a:pPr>
              <a:t>3</a:t>
            </a:fld>
            <a:endParaRPr lang="en-US" dirty="0"/>
          </a:p>
        </p:txBody>
      </p:sp>
    </p:spTree>
    <p:extLst>
      <p:ext uri="{BB962C8B-B14F-4D97-AF65-F5344CB8AC3E}">
        <p14:creationId xmlns:p14="http://schemas.microsoft.com/office/powerpoint/2010/main" val="163705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sz="1000" dirty="0" smtClean="0">
                <a:cs typeface="Arial" charset="0"/>
              </a:rPr>
              <a:t>The demographic characteristics that we tend to think of when we think of diversity—age, race, gender, ethnicity, and so on—are just the tip of the iceberg. These demographic differences reflect </a:t>
            </a:r>
            <a:r>
              <a:rPr lang="en-US" sz="1000" b="1" dirty="0" smtClean="0">
                <a:cs typeface="Arial" charset="0"/>
              </a:rPr>
              <a:t>surface-level diversity</a:t>
            </a:r>
            <a:r>
              <a:rPr lang="en-US" sz="1000" dirty="0" smtClean="0">
                <a:cs typeface="Arial" charset="0"/>
              </a:rPr>
              <a:t>, which are easily perceived differences that may trigger certain stereotypes but that do not necessarily reflect the ways people think or feel. Such surface-level differences in characteristics can affect the way people perceive others, especially when it comes to assumptions or stereotyping.</a:t>
            </a:r>
          </a:p>
          <a:p>
            <a:pPr eaLnBrk="1" hangingPunct="1"/>
            <a:endParaRPr lang="en-US" sz="1000" dirty="0" smtClean="0">
              <a:cs typeface="Arial" charset="0"/>
            </a:endParaRPr>
          </a:p>
          <a:p>
            <a:pPr eaLnBrk="1" hangingPunct="1"/>
            <a:r>
              <a:rPr lang="en-US" sz="1000" dirty="0" smtClean="0">
                <a:cs typeface="Arial" charset="0"/>
              </a:rPr>
              <a:t>As people get to know one another, these surface-level differences become less important and </a:t>
            </a:r>
            <a:r>
              <a:rPr lang="en-US" sz="1000" b="1" dirty="0" smtClean="0">
                <a:cs typeface="Arial" charset="0"/>
              </a:rPr>
              <a:t>deep-level diversity</a:t>
            </a:r>
            <a:r>
              <a:rPr lang="en-US" sz="1000" dirty="0" smtClean="0">
                <a:cs typeface="Arial" charset="0"/>
              </a:rPr>
              <a:t>—differences in values, personality, and work preferences—becomes more important. These deep-level differences can affect the way people view organizational work rewards, communicate, react to leaders, negotiate, and generally behave at work.</a:t>
            </a:r>
          </a:p>
        </p:txBody>
      </p:sp>
      <p:sp>
        <p:nvSpPr>
          <p:cNvPr id="4" name="Slide Number Placeholder 3"/>
          <p:cNvSpPr>
            <a:spLocks noGrp="1"/>
          </p:cNvSpPr>
          <p:nvPr>
            <p:ph type="sldNum" sz="quarter" idx="5"/>
          </p:nvPr>
        </p:nvSpPr>
        <p:spPr/>
        <p:txBody>
          <a:bodyPr/>
          <a:lstStyle/>
          <a:p>
            <a:pPr>
              <a:defRPr/>
            </a:pPr>
            <a:fld id="{DE8C4C0B-C310-4994-AC07-CA19C0107018}" type="slidenum">
              <a:rPr lang="en-US" smtClean="0"/>
              <a:pPr>
                <a:defRPr/>
              </a:pPr>
              <a:t>4</a:t>
            </a:fld>
            <a:endParaRPr lang="en-US" dirty="0"/>
          </a:p>
        </p:txBody>
      </p:sp>
    </p:spTree>
    <p:extLst>
      <p:ext uri="{BB962C8B-B14F-4D97-AF65-F5344CB8AC3E}">
        <p14:creationId xmlns:p14="http://schemas.microsoft.com/office/powerpoint/2010/main" val="308723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Diversity has traditionally been considered a term used by human resources departments, associated with fair hiring practices, discrimination, and inequality. But diversity today is considered to be so much more. Exhibit 5-1 illustrates an historical overview of how the concept and meaning of workforce diversity has evolved.</a:t>
            </a:r>
          </a:p>
        </p:txBody>
      </p:sp>
      <p:sp>
        <p:nvSpPr>
          <p:cNvPr id="4" name="Slide Number Placeholder 3"/>
          <p:cNvSpPr>
            <a:spLocks noGrp="1"/>
          </p:cNvSpPr>
          <p:nvPr>
            <p:ph type="sldNum" sz="quarter" idx="5"/>
          </p:nvPr>
        </p:nvSpPr>
        <p:spPr/>
        <p:txBody>
          <a:bodyPr/>
          <a:lstStyle/>
          <a:p>
            <a:pPr>
              <a:defRPr/>
            </a:pPr>
            <a:fld id="{6309DE0A-A104-4353-98C7-9DD6CAD008A7}" type="slidenum">
              <a:rPr lang="en-US" smtClean="0"/>
              <a:pPr>
                <a:defRPr/>
              </a:pPr>
              <a:t>5</a:t>
            </a:fld>
            <a:endParaRPr lang="en-US" dirty="0"/>
          </a:p>
        </p:txBody>
      </p:sp>
    </p:spTree>
    <p:extLst>
      <p:ext uri="{BB962C8B-B14F-4D97-AF65-F5344CB8AC3E}">
        <p14:creationId xmlns:p14="http://schemas.microsoft.com/office/powerpoint/2010/main" val="290958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Diversity </a:t>
            </a:r>
            <a:r>
              <a:rPr lang="en-US" i="1" dirty="0" smtClean="0">
                <a:cs typeface="Arial" charset="0"/>
              </a:rPr>
              <a:t>is</a:t>
            </a:r>
            <a:r>
              <a:rPr lang="en-US" dirty="0" smtClean="0">
                <a:cs typeface="Arial" charset="0"/>
              </a:rPr>
              <a:t>, after all, about people, both inside and outside the organization. The people management benefits that organizations get because of their workforce diversity efforts revolve around attracting and retaining a talented workforce.</a:t>
            </a:r>
          </a:p>
          <a:p>
            <a:pPr eaLnBrk="1" hangingPunct="1"/>
            <a:endParaRPr lang="en-US" dirty="0" smtClean="0">
              <a:cs typeface="Arial" charset="0"/>
            </a:endParaRPr>
          </a:p>
          <a:p>
            <a:pPr eaLnBrk="1" hangingPunct="1"/>
            <a:r>
              <a:rPr lang="en-US" dirty="0" smtClean="0">
                <a:cs typeface="Arial" charset="0"/>
              </a:rPr>
              <a:t>Performance benefits that organizations get from workforce diversity include cost savings and improvements in organizational functioning. The cost savings can be significant when organizations that cultivate a diverse workforce reduce employee turnover, absenteeism, and the chance of lawsuits.</a:t>
            </a:r>
          </a:p>
          <a:p>
            <a:pPr eaLnBrk="1" hangingPunct="1"/>
            <a:endParaRPr lang="en-US" dirty="0" smtClean="0">
              <a:cs typeface="Arial" charset="0"/>
            </a:endParaRPr>
          </a:p>
          <a:p>
            <a:pPr eaLnBrk="1" hangingPunct="1"/>
            <a:r>
              <a:rPr lang="en-US" dirty="0" smtClean="0">
                <a:cs typeface="Arial" charset="0"/>
              </a:rPr>
              <a:t>Organizations also benefit strategically from a diverse workforce. You have to look at managing workforce diversity as the key to extracting the best talent, performance, market share, and suppliers from a diverse country and world. One important strategic benefit is that with a diverse workforce, organizations can better anticipate and respond to changing consumer needs. Diverse employees bring a variety of points of view and approaches to opportunities, which can improve how the organization markets to diverse consumers.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9C451DD7-31E5-4176-ACC8-76BECEC840E4}" type="slidenum">
              <a:rPr lang="en-US" smtClean="0"/>
              <a:pPr>
                <a:defRPr/>
              </a:pPr>
              <a:t>6</a:t>
            </a:fld>
            <a:endParaRPr lang="en-US" dirty="0"/>
          </a:p>
        </p:txBody>
      </p:sp>
    </p:spTree>
    <p:extLst>
      <p:ext uri="{BB962C8B-B14F-4D97-AF65-F5344CB8AC3E}">
        <p14:creationId xmlns:p14="http://schemas.microsoft.com/office/powerpoint/2010/main" val="312928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Many companies are experiencing the benefits that diversity can bring. Exhibit 5-2 looks at </a:t>
            </a:r>
            <a:r>
              <a:rPr lang="en-US" i="1" dirty="0" smtClean="0">
                <a:cs typeface="Arial" charset="0"/>
              </a:rPr>
              <a:t>why </a:t>
            </a:r>
            <a:r>
              <a:rPr lang="en-US" dirty="0" smtClean="0">
                <a:cs typeface="Arial" charset="0"/>
              </a:rPr>
              <a:t>workforce diversity is so important to organizations. The benefits fall into three main categories: people management, organizational performance, and strategic. </a:t>
            </a:r>
          </a:p>
        </p:txBody>
      </p:sp>
      <p:sp>
        <p:nvSpPr>
          <p:cNvPr id="4" name="Slide Number Placeholder 3"/>
          <p:cNvSpPr>
            <a:spLocks noGrp="1"/>
          </p:cNvSpPr>
          <p:nvPr>
            <p:ph type="sldNum" sz="quarter" idx="5"/>
          </p:nvPr>
        </p:nvSpPr>
        <p:spPr/>
        <p:txBody>
          <a:bodyPr/>
          <a:lstStyle/>
          <a:p>
            <a:pPr>
              <a:defRPr/>
            </a:pPr>
            <a:fld id="{1F8B6EA6-F5F6-44C2-9035-4D6954E5E3AA}" type="slidenum">
              <a:rPr lang="en-US" smtClean="0"/>
              <a:pPr>
                <a:defRPr/>
              </a:pPr>
              <a:t>7</a:t>
            </a:fld>
            <a:endParaRPr lang="en-US" dirty="0"/>
          </a:p>
        </p:txBody>
      </p:sp>
    </p:spTree>
    <p:extLst>
      <p:ext uri="{BB962C8B-B14F-4D97-AF65-F5344CB8AC3E}">
        <p14:creationId xmlns:p14="http://schemas.microsoft.com/office/powerpoint/2010/main" val="337510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Diversity is a big issue, and an important issue, in today’s workplaces. What types of dissimilarities—that is, diversity—do we find in those workplaces? Exhibit 5-5 shows several types of workplace diversity.</a:t>
            </a:r>
          </a:p>
        </p:txBody>
      </p:sp>
      <p:sp>
        <p:nvSpPr>
          <p:cNvPr id="4" name="Slide Number Placeholder 3"/>
          <p:cNvSpPr>
            <a:spLocks noGrp="1"/>
          </p:cNvSpPr>
          <p:nvPr>
            <p:ph type="sldNum" sz="quarter" idx="5"/>
          </p:nvPr>
        </p:nvSpPr>
        <p:spPr/>
        <p:txBody>
          <a:bodyPr/>
          <a:lstStyle/>
          <a:p>
            <a:pPr>
              <a:defRPr/>
            </a:pPr>
            <a:fld id="{CE4E7FC0-2FCE-4893-AA5C-6B483B166DFE}" type="slidenum">
              <a:rPr lang="en-US" smtClean="0"/>
              <a:pPr>
                <a:defRPr/>
              </a:pPr>
              <a:t>8</a:t>
            </a:fld>
            <a:endParaRPr lang="en-US" dirty="0"/>
          </a:p>
        </p:txBody>
      </p:sp>
    </p:spTree>
    <p:extLst>
      <p:ext uri="{BB962C8B-B14F-4D97-AF65-F5344CB8AC3E}">
        <p14:creationId xmlns:p14="http://schemas.microsoft.com/office/powerpoint/2010/main" val="278386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The aging population is a major critical shift taking place in the workforce. With many of the nearly 85 million baby boomers still employed and active in the workforce, managers must ensure that those employees are not discriminated against because of age. Both Title VII of the Civil Rights Act of 1964 and the Age Discrimination in Employment Act of 1967 prohibit age discrimination.</a:t>
            </a:r>
          </a:p>
          <a:p>
            <a:pPr eaLnBrk="1" hangingPunct="1"/>
            <a:endParaRPr lang="en-US" dirty="0" smtClean="0">
              <a:cs typeface="Arial" charset="0"/>
            </a:endParaRPr>
          </a:p>
          <a:p>
            <a:pPr eaLnBrk="1" hangingPunct="1"/>
            <a:r>
              <a:rPr lang="en-US" dirty="0" smtClean="0">
                <a:cs typeface="Arial" charset="0"/>
              </a:rPr>
              <a:t>Women (49.8%) and men (50.2%) now each make up almost half of the workforce. Yet, gender diversity issues are still quite prevalent in organizations. Take the gender pay gap. The latest information on the ratio of women’s to men’s median weekly earnings showed the figure at 80.2; the ratio for median annual earnings stood at 77.1.   It’s important for organizations to explore the strengths that both women and men bring to an organization and the barriers they face in contributing fully to the organizational efforts. And, it’s important to note that many companies </a:t>
            </a:r>
            <a:r>
              <a:rPr lang="en-US" i="1" dirty="0" smtClean="0">
                <a:cs typeface="Arial" charset="0"/>
              </a:rPr>
              <a:t>are </a:t>
            </a:r>
            <a:r>
              <a:rPr lang="en-US" dirty="0" smtClean="0">
                <a:cs typeface="Arial" charset="0"/>
              </a:rPr>
              <a:t>“grooming more women for the corner office.” In fact, recent research by McKinsey &amp; Co found that 24 percent of senior vice presidents at 58 big companies are women.</a:t>
            </a:r>
          </a:p>
        </p:txBody>
      </p:sp>
      <p:sp>
        <p:nvSpPr>
          <p:cNvPr id="4" name="Slide Number Placeholder 3"/>
          <p:cNvSpPr>
            <a:spLocks noGrp="1"/>
          </p:cNvSpPr>
          <p:nvPr>
            <p:ph type="sldNum" sz="quarter" idx="5"/>
          </p:nvPr>
        </p:nvSpPr>
        <p:spPr/>
        <p:txBody>
          <a:bodyPr/>
          <a:lstStyle/>
          <a:p>
            <a:pPr>
              <a:defRPr/>
            </a:pPr>
            <a:fld id="{4BD0F4DA-0B95-400D-92E5-9643AFAF3C3C}" type="slidenum">
              <a:rPr lang="en-US" smtClean="0"/>
              <a:pPr>
                <a:defRPr/>
              </a:pPr>
              <a:t>9</a:t>
            </a:fld>
            <a:endParaRPr lang="en-US" dirty="0"/>
          </a:p>
        </p:txBody>
      </p:sp>
    </p:spTree>
    <p:extLst>
      <p:ext uri="{BB962C8B-B14F-4D97-AF65-F5344CB8AC3E}">
        <p14:creationId xmlns:p14="http://schemas.microsoft.com/office/powerpoint/2010/main" val="208560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Despite the benefits that we know workforce diversity brings to organizations, managers still face challenges in creating accommodating and safe work environments for diverse employees. </a:t>
            </a:r>
          </a:p>
          <a:p>
            <a:pPr eaLnBrk="1" hangingPunct="1"/>
            <a:endParaRPr lang="en-US" dirty="0" smtClean="0">
              <a:cs typeface="Arial" charset="0"/>
            </a:endParaRPr>
          </a:p>
          <a:p>
            <a:pPr eaLnBrk="1" hangingPunct="1"/>
            <a:r>
              <a:rPr lang="en-US" b="1" dirty="0" smtClean="0">
                <a:cs typeface="Arial" charset="0"/>
              </a:rPr>
              <a:t>Bias </a:t>
            </a:r>
            <a:r>
              <a:rPr lang="en-US" dirty="0" smtClean="0">
                <a:cs typeface="Arial" charset="0"/>
              </a:rPr>
              <a:t>is a term that describes a tendency or preference toward a particular perspective or ideology. It’s generally seen as a “one-sided” perspective. Our personal biases cause us to have preconceived opinions about people or things. Such preconceived opinions can create all kinds of inaccurate judgments and attitudes. One outcome of our personal biases can be </a:t>
            </a:r>
            <a:r>
              <a:rPr lang="en-US" b="1" dirty="0" smtClean="0">
                <a:cs typeface="Arial" charset="0"/>
              </a:rPr>
              <a:t>prejudice</a:t>
            </a:r>
            <a:r>
              <a:rPr lang="en-US" dirty="0" smtClean="0">
                <a:cs typeface="Arial" charset="0"/>
              </a:rPr>
              <a:t>, a preconceived belief, opinion, or judgment toward a person or a group of people. Our prejudice can be based on all the types of diversity we discussed: race, gender, ethnicity, age, disability, religion, sexual orientation, or even other personal characteristics.</a:t>
            </a:r>
          </a:p>
        </p:txBody>
      </p:sp>
      <p:sp>
        <p:nvSpPr>
          <p:cNvPr id="4" name="Slide Number Placeholder 3"/>
          <p:cNvSpPr>
            <a:spLocks noGrp="1"/>
          </p:cNvSpPr>
          <p:nvPr>
            <p:ph type="sldNum" sz="quarter" idx="5"/>
          </p:nvPr>
        </p:nvSpPr>
        <p:spPr/>
        <p:txBody>
          <a:bodyPr/>
          <a:lstStyle/>
          <a:p>
            <a:pPr>
              <a:defRPr/>
            </a:pPr>
            <a:fld id="{C0AB07F5-B819-469D-A1E5-F8A4BA7AA4D2}" type="slidenum">
              <a:rPr lang="en-US" smtClean="0"/>
              <a:pPr>
                <a:defRPr/>
              </a:pPr>
              <a:t>10</a:t>
            </a:fld>
            <a:endParaRPr lang="en-US" dirty="0"/>
          </a:p>
        </p:txBody>
      </p:sp>
    </p:spTree>
    <p:extLst>
      <p:ext uri="{BB962C8B-B14F-4D97-AF65-F5344CB8AC3E}">
        <p14:creationId xmlns:p14="http://schemas.microsoft.com/office/powerpoint/2010/main" val="148142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4-</a:t>
            </a:r>
            <a:fld id="{0B615B86-1745-4C4E-9F18-546581837A0D}"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4-</a:t>
            </a:r>
            <a:fld id="{882DC0A5-0817-4BCA-839D-AD279FA656F6}"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8564E7C-6087-42D0-A2A4-E3A75403B2AD}"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a:t>
            </a:r>
            <a:endParaRPr lang="en-US" dirty="0"/>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D4A0DEE-9C9B-4D7E-A773-AB018C6BA706}"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3A6F6992-EC5F-485E-B71B-C76611EAEEF2}"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71205F3-3522-4D78-9F90-EC7179F6909D}"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5A0E079C-1A9C-42FB-B903-FDBCF46BEB6B}" type="datetime4">
              <a:rPr lang="en-US" smtClean="0"/>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7A367AC7-A1FD-4828-AF36-3C3328FF5AE5}" type="datetime4">
              <a:rPr lang="en-US" smtClean="0"/>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F70B3826-0146-4360-8F64-FD23FE04A3B4}" type="datetime4">
              <a:rPr lang="en-US" smtClean="0"/>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56A86AE-1E67-41FA-B2B7-96D43CEB8080}"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4B21AE4-019E-4A0A-887C-7B807E16ED67}"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17473-D58F-4E48-997B-A64AA72540D2}"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AA7DC-1E85-451A-82BB-BB4B54EBAF84}"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4-</a:t>
            </a:r>
            <a:fld id="{B5C5FA2F-8B99-452C-8DF3-2656185E2103}"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4-</a:t>
            </a:r>
            <a:fld id="{9EED37E8-435A-45F8-A193-DB6197AC58B9}" type="slidenum">
              <a:rPr lang="en-US" sz="1200" b="1">
                <a:solidFill>
                  <a:schemeClr val="bg1"/>
                </a:solidFill>
              </a:rPr>
              <a:pPr eaLnBrk="0" hangingPunct="0">
                <a:spcBef>
                  <a:spcPct val="50000"/>
                </a:spcBef>
                <a:defRPr/>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F2B8C4B7-E449-4F6B-8951-6482A6DADE2F}" type="datetime4">
              <a:rPr lang="en-US" smtClean="0"/>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www.gddc.pt/direitos-humanos/textos-internacionais-dh/tidhuniversais/cidh-dudh.html"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hyperlink" Target="http://www.coe.int/t/dghl/monitoring/socialcharter/Presentation/AboutCharter_en.asp" TargetMode="External"/><Relationship Id="rId4" Type="http://schemas.openxmlformats.org/officeDocument/2006/relationships/hyperlink" Target="http://www.ilo.org/global/about-the-ilo/history/lang--en/index.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p:txBody>
          <a:bodyPr/>
          <a:lstStyle/>
          <a:p>
            <a:r>
              <a:rPr lang="en-US" dirty="0" err="1" smtClean="0">
                <a:latin typeface="HelveticaNeue-Light"/>
              </a:rPr>
              <a:t>Gestão</a:t>
            </a:r>
            <a:r>
              <a:rPr lang="en-US" dirty="0" smtClean="0">
                <a:latin typeface="HelveticaNeue-Light"/>
              </a:rPr>
              <a:t> da </a:t>
            </a:r>
            <a:r>
              <a:rPr lang="en-US" dirty="0" err="1" smtClean="0">
                <a:latin typeface="HelveticaNeue-Light"/>
              </a:rPr>
              <a:t>diversidade</a:t>
            </a:r>
            <a:endParaRPr lang="en-US" dirty="0">
              <a:latin typeface="HelveticaNeue-Light"/>
            </a:endParaRPr>
          </a:p>
        </p:txBody>
      </p:sp>
      <p:sp>
        <p:nvSpPr>
          <p:cNvPr id="7" name="Slide Number Placeholder 6"/>
          <p:cNvSpPr>
            <a:spLocks noGrp="1"/>
          </p:cNvSpPr>
          <p:nvPr>
            <p:ph type="sldNum" sz="quarter" idx="12"/>
          </p:nvPr>
        </p:nvSpPr>
        <p:spPr/>
        <p:txBody>
          <a:bodyPr/>
          <a:lstStyle/>
          <a:p>
            <a:r>
              <a:rPr lang="en-US" dirty="0" smtClean="0"/>
              <a:t>5 - </a:t>
            </a:r>
            <a:fld id="{1D72EBF8-7CF5-44B7-B2BF-E22DE4D0703D}" type="slidenum">
              <a:rPr lang="en-US" smtClean="0"/>
              <a:pPr/>
              <a:t>1</a:t>
            </a:fld>
            <a:endParaRPr lang="en-US" dirty="0"/>
          </a:p>
        </p:txBody>
      </p:sp>
      <p:sp>
        <p:nvSpPr>
          <p:cNvPr id="9" name="Oval 8"/>
          <p:cNvSpPr/>
          <p:nvPr/>
        </p:nvSpPr>
        <p:spPr>
          <a:xfrm>
            <a:off x="7467600" y="4267200"/>
            <a:ext cx="1219200" cy="1295400"/>
          </a:xfrm>
          <a:prstGeom prst="ellipse">
            <a:avLst/>
          </a:prstGeom>
          <a:solidFill>
            <a:srgbClr val="F4702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5</a:t>
            </a:r>
          </a:p>
        </p:txBody>
      </p:sp>
      <p:sp>
        <p:nvSpPr>
          <p:cNvPr id="10"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pPr algn="ctr"/>
            <a:r>
              <a:rPr lang="en-US" sz="3200" dirty="0" err="1" smtClean="0"/>
              <a:t>Desafios</a:t>
            </a:r>
            <a:r>
              <a:rPr lang="en-US" sz="3200" dirty="0" smtClean="0"/>
              <a:t> </a:t>
            </a:r>
            <a:r>
              <a:rPr lang="en-US" sz="3200" dirty="0" err="1" smtClean="0"/>
              <a:t>na</a:t>
            </a:r>
            <a:r>
              <a:rPr lang="en-US" sz="3200" dirty="0" smtClean="0"/>
              <a:t> </a:t>
            </a:r>
            <a:r>
              <a:rPr lang="en-US" sz="3200" dirty="0" err="1" smtClean="0"/>
              <a:t>gestão</a:t>
            </a:r>
            <a:r>
              <a:rPr lang="en-US" sz="3200" dirty="0" smtClean="0"/>
              <a:t> da </a:t>
            </a:r>
            <a:r>
              <a:rPr lang="en-US" sz="3200" dirty="0" err="1" smtClean="0"/>
              <a:t>diversidade</a:t>
            </a:r>
            <a:endParaRPr lang="en-US" sz="32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10</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Enviesamentos/tendências pessoais</a:t>
            </a:r>
          </a:p>
          <a:p>
            <a:pPr algn="just" eaLnBrk="0" hangingPunct="0">
              <a:spcBef>
                <a:spcPct val="20000"/>
              </a:spcBef>
            </a:pPr>
            <a:endParaRPr lang="pt-PT" sz="800" b="1" dirty="0" smtClean="0"/>
          </a:p>
          <a:p>
            <a:pPr marL="355600" algn="just" eaLnBrk="0" hangingPunct="0">
              <a:spcBef>
                <a:spcPct val="20000"/>
              </a:spcBef>
            </a:pPr>
            <a:r>
              <a:rPr lang="pt-PT" sz="2400" dirty="0" smtClean="0"/>
              <a:t>Tendência ou preferência por uma determinada ideologia ou perspetiva.</a:t>
            </a:r>
          </a:p>
          <a:p>
            <a:pPr lvl="1" algn="just" eaLnBrk="0" hangingPunct="0">
              <a:spcBef>
                <a:spcPct val="20000"/>
              </a:spcBef>
            </a:pPr>
            <a:endParaRPr lang="pt-PT" sz="2400" dirty="0" smtClean="0"/>
          </a:p>
          <a:p>
            <a:pPr marL="342900" indent="-342900" algn="just" eaLnBrk="0" hangingPunct="0">
              <a:spcBef>
                <a:spcPct val="20000"/>
              </a:spcBef>
              <a:buFont typeface="Arial" charset="0"/>
              <a:buChar char="•"/>
            </a:pPr>
            <a:r>
              <a:rPr lang="pt-PT" sz="2400" b="1" dirty="0" smtClean="0"/>
              <a:t>Preconceito</a:t>
            </a:r>
          </a:p>
          <a:p>
            <a:pPr marL="342900" indent="-342900" algn="just" eaLnBrk="0" hangingPunct="0">
              <a:spcBef>
                <a:spcPct val="20000"/>
              </a:spcBef>
              <a:buFont typeface="Arial" charset="0"/>
              <a:buChar char="•"/>
            </a:pPr>
            <a:endParaRPr lang="pt-PT" sz="800" b="1" dirty="0"/>
          </a:p>
          <a:p>
            <a:pPr marL="355600" algn="just" eaLnBrk="0" hangingPunct="0">
              <a:spcBef>
                <a:spcPct val="20000"/>
              </a:spcBef>
            </a:pPr>
            <a:r>
              <a:rPr lang="pt-PT" sz="2400" dirty="0" smtClean="0"/>
              <a:t>Crença, opinião ou julgamento pré-concebido, sobre uma pessoa ou grupo de pessoas</a:t>
            </a:r>
            <a:endParaRPr lang="pt-PT"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11</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2"/>
          <p:cNvSpPr>
            <a:spLocks noGrp="1" noChangeArrowheads="1"/>
          </p:cNvSpPr>
          <p:nvPr>
            <p:ph type="title"/>
          </p:nvPr>
        </p:nvSpPr>
        <p:spPr>
          <a:xfrm>
            <a:off x="711558" y="174625"/>
            <a:ext cx="7772400" cy="1143000"/>
          </a:xfrm>
        </p:spPr>
        <p:txBody>
          <a:bodyPr>
            <a:normAutofit/>
          </a:bodyPr>
          <a:lstStyle/>
          <a:p>
            <a:pPr algn="ctr"/>
            <a:r>
              <a:rPr lang="en-US" sz="3200" dirty="0" err="1" smtClean="0"/>
              <a:t>Desafios</a:t>
            </a:r>
            <a:r>
              <a:rPr lang="en-US" sz="3200" dirty="0" smtClean="0"/>
              <a:t> </a:t>
            </a:r>
            <a:r>
              <a:rPr lang="en-US" sz="3200" dirty="0" err="1" smtClean="0"/>
              <a:t>na</a:t>
            </a:r>
            <a:r>
              <a:rPr lang="en-US" sz="3200" dirty="0" smtClean="0"/>
              <a:t> </a:t>
            </a:r>
            <a:r>
              <a:rPr lang="en-US" sz="3200" dirty="0" err="1" smtClean="0"/>
              <a:t>gestão</a:t>
            </a:r>
            <a:r>
              <a:rPr lang="en-US" sz="3200" dirty="0" smtClean="0"/>
              <a:t> da </a:t>
            </a:r>
            <a:r>
              <a:rPr lang="en-US" sz="3200" dirty="0" err="1" smtClean="0"/>
              <a:t>diversidade</a:t>
            </a:r>
            <a:r>
              <a:rPr lang="en-US" sz="3200" dirty="0" smtClean="0"/>
              <a:t> (Cont.)</a:t>
            </a:r>
            <a:endParaRPr lang="en-US" sz="3200" dirty="0" smtClean="0">
              <a:latin typeface="Calibri" pitchFamily="34" charset="0"/>
            </a:endParaRPr>
          </a:p>
        </p:txBody>
      </p:sp>
      <p:sp>
        <p:nvSpPr>
          <p:cNvPr id="9" name="Rectangle 3"/>
          <p:cNvSpPr txBox="1">
            <a:spLocks/>
          </p:cNvSpPr>
          <p:nvPr/>
        </p:nvSpPr>
        <p:spPr bwMode="auto">
          <a:xfrm>
            <a:off x="457200" y="1905000"/>
            <a:ext cx="8229600" cy="432435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Estereótipos – </a:t>
            </a:r>
            <a:r>
              <a:rPr lang="pt-PT" sz="2400" dirty="0" smtClean="0"/>
              <a:t>julgar uma pessoa com base numa perceção pouco fundamentada, sobre o grupo a que a essa pessoa pertence.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Discriminação – </a:t>
            </a:r>
            <a:r>
              <a:rPr lang="pt-PT" sz="2400" dirty="0" smtClean="0"/>
              <a:t>atos resultantes do preconceito. </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i="1" dirty="0" err="1" smtClean="0"/>
              <a:t>Glass</a:t>
            </a:r>
            <a:r>
              <a:rPr lang="pt-PT" sz="2400" b="1" i="1" dirty="0" smtClean="0"/>
              <a:t> </a:t>
            </a:r>
            <a:r>
              <a:rPr lang="pt-PT" sz="2400" b="1" i="1" dirty="0" err="1" smtClean="0"/>
              <a:t>Ceiling</a:t>
            </a:r>
            <a:r>
              <a:rPr lang="pt-PT" sz="2400" b="1" i="1" dirty="0" smtClean="0"/>
              <a:t> </a:t>
            </a:r>
            <a:r>
              <a:rPr lang="pt-PT" sz="2400" b="1" dirty="0" smtClean="0"/>
              <a:t>– </a:t>
            </a:r>
            <a:r>
              <a:rPr lang="pt-PT" sz="2400" dirty="0" smtClean="0"/>
              <a:t>barreira invisível que impede as mulheres e as minorias de atingir posições de gestão de topo.</a:t>
            </a:r>
            <a:endParaRPr lang="pt-PT"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estereótipos</a:t>
            </a:r>
            <a:endParaRPr lang="pt-PT" dirty="0"/>
          </a:p>
        </p:txBody>
      </p:sp>
      <p:sp>
        <p:nvSpPr>
          <p:cNvPr id="4" name="Footer Placeholder 3"/>
          <p:cNvSpPr>
            <a:spLocks noGrp="1"/>
          </p:cNvSpPr>
          <p:nvPr>
            <p:ph type="ftr" sz="quarter" idx="11"/>
          </p:nvPr>
        </p:nvSpPr>
        <p:spPr/>
        <p:txBody>
          <a:bodyPr/>
          <a:lstStyle/>
          <a:p>
            <a:r>
              <a:rPr lang="en-US" smtClean="0"/>
              <a:t>Copyright © 2016 Pearson Education</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12</a:t>
            </a:fld>
            <a:endParaRPr lang="en-US" dirty="0"/>
          </a:p>
        </p:txBody>
      </p:sp>
      <p:pic>
        <p:nvPicPr>
          <p:cNvPr id="6" name="Picture 5" descr="por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99393"/>
            <a:ext cx="4648200" cy="41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0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figura</a:t>
            </a:r>
            <a:r>
              <a:rPr lang="en-US" dirty="0" smtClean="0"/>
              <a:t> 5-7</a:t>
            </a:r>
            <a:br>
              <a:rPr lang="en-US" dirty="0" smtClean="0"/>
            </a:br>
            <a:r>
              <a:rPr lang="en-US" dirty="0" err="1" smtClean="0"/>
              <a:t>Formas</a:t>
            </a:r>
            <a:r>
              <a:rPr lang="en-US" dirty="0" smtClean="0"/>
              <a:t> de </a:t>
            </a:r>
            <a:r>
              <a:rPr lang="en-US" dirty="0" err="1" smtClean="0"/>
              <a:t>Discriminação</a:t>
            </a:r>
            <a:endParaRPr lang="en-US" dirty="0"/>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13</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4" name="Picture 3"/>
          <p:cNvPicPr>
            <a:picLocks noChangeAspect="1"/>
          </p:cNvPicPr>
          <p:nvPr/>
        </p:nvPicPr>
        <p:blipFill>
          <a:blip r:embed="rId2"/>
          <a:stretch>
            <a:fillRect/>
          </a:stretch>
        </p:blipFill>
        <p:spPr>
          <a:xfrm>
            <a:off x="685800" y="1295400"/>
            <a:ext cx="7848600" cy="5105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sz="4000" dirty="0" err="1" smtClean="0"/>
              <a:t>Aspetos</a:t>
            </a:r>
            <a:r>
              <a:rPr lang="en-US" sz="4000" dirty="0" smtClean="0"/>
              <a:t> </a:t>
            </a:r>
            <a:r>
              <a:rPr lang="en-US" sz="4000" dirty="0" err="1" smtClean="0"/>
              <a:t>legais</a:t>
            </a:r>
            <a:r>
              <a:rPr lang="en-US" sz="4000" dirty="0" smtClean="0"/>
              <a:t> da </a:t>
            </a:r>
            <a:r>
              <a:rPr lang="en-US" sz="4000" dirty="0" err="1" smtClean="0"/>
              <a:t>discriminação</a:t>
            </a:r>
            <a:endParaRPr lang="en-US" sz="40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14</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661988" indent="-661988" eaLnBrk="1" hangingPunct="1">
              <a:lnSpc>
                <a:spcPct val="90000"/>
              </a:lnSpc>
              <a:buSzPct val="120000"/>
              <a:buFont typeface="Wingdings" panose="05000000000000000000" pitchFamily="2" charset="2"/>
              <a:buChar char="Ø"/>
            </a:pPr>
            <a:r>
              <a:rPr lang="pt-PT" sz="2400" dirty="0" smtClean="0"/>
              <a:t>Referências Internacionais</a:t>
            </a:r>
          </a:p>
          <a:p>
            <a:pPr marL="1243013" lvl="1" indent="-390525" eaLnBrk="1" hangingPunct="1">
              <a:lnSpc>
                <a:spcPct val="90000"/>
              </a:lnSpc>
              <a:buSzPct val="120000"/>
            </a:pPr>
            <a:r>
              <a:rPr lang="pt-PT" sz="2400" u="sng" dirty="0" smtClean="0">
                <a:hlinkClick r:id="rId3"/>
              </a:rPr>
              <a:t>- </a:t>
            </a:r>
            <a:r>
              <a:rPr lang="pt-PT" sz="2400" dirty="0" smtClean="0">
                <a:hlinkClick r:id="rId3"/>
              </a:rPr>
              <a:t>Declaração Universal dos Direitos do Homem</a:t>
            </a:r>
            <a:endParaRPr lang="pt-PT" sz="2400" dirty="0" smtClean="0"/>
          </a:p>
          <a:p>
            <a:pPr marL="1243013" lvl="1" indent="-390525" eaLnBrk="1" hangingPunct="1">
              <a:lnSpc>
                <a:spcPct val="90000"/>
              </a:lnSpc>
              <a:buSzPct val="120000"/>
            </a:pPr>
            <a:r>
              <a:rPr lang="pt-PT" sz="2400" dirty="0" smtClean="0">
                <a:hlinkClick r:id="rId4"/>
              </a:rPr>
              <a:t>- Convenções da O.I.T. </a:t>
            </a:r>
            <a:r>
              <a:rPr lang="pt-PT" sz="2000" dirty="0" smtClean="0"/>
              <a:t>(</a:t>
            </a:r>
            <a:r>
              <a:rPr lang="pt-PT" sz="2000" dirty="0" err="1" smtClean="0"/>
              <a:t>Org</a:t>
            </a:r>
            <a:r>
              <a:rPr lang="pt-PT" sz="2000" dirty="0" smtClean="0"/>
              <a:t>. Internacional do  Trabalho)</a:t>
            </a:r>
          </a:p>
          <a:p>
            <a:pPr marL="661988" indent="-661988" eaLnBrk="1" hangingPunct="1">
              <a:lnSpc>
                <a:spcPct val="90000"/>
              </a:lnSpc>
            </a:pPr>
            <a:endParaRPr lang="pt-PT" sz="1600" dirty="0" smtClean="0"/>
          </a:p>
          <a:p>
            <a:pPr marL="661988" indent="-661988" eaLnBrk="1" hangingPunct="1">
              <a:lnSpc>
                <a:spcPct val="90000"/>
              </a:lnSpc>
              <a:buSzPct val="120000"/>
              <a:buFont typeface="Wingdings" panose="05000000000000000000" pitchFamily="2" charset="2"/>
              <a:buChar char="Ø"/>
            </a:pPr>
            <a:r>
              <a:rPr lang="pt-PT" sz="2400" dirty="0" smtClean="0"/>
              <a:t>Referências Europeias</a:t>
            </a:r>
          </a:p>
          <a:p>
            <a:pPr marL="852488" lvl="1" eaLnBrk="1" hangingPunct="1">
              <a:lnSpc>
                <a:spcPct val="90000"/>
              </a:lnSpc>
              <a:buSzPct val="120000"/>
            </a:pPr>
            <a:r>
              <a:rPr lang="pt-PT" sz="2400" dirty="0" smtClean="0">
                <a:hlinkClick r:id="rId5"/>
              </a:rPr>
              <a:t>- Carta Social Europeia</a:t>
            </a:r>
            <a:endParaRPr lang="pt-PT" sz="2400" dirty="0" smtClean="0"/>
          </a:p>
          <a:p>
            <a:pPr marL="852488" lvl="1" eaLnBrk="1" hangingPunct="1">
              <a:lnSpc>
                <a:spcPct val="90000"/>
              </a:lnSpc>
              <a:buSzPct val="120000"/>
            </a:pPr>
            <a:endParaRPr lang="pt-PT" sz="2400" dirty="0" smtClean="0"/>
          </a:p>
          <a:p>
            <a:pPr marL="661988" indent="-661988" eaLnBrk="1" hangingPunct="1">
              <a:lnSpc>
                <a:spcPct val="90000"/>
              </a:lnSpc>
            </a:pPr>
            <a:endParaRPr lang="pt-PT" sz="1600" dirty="0" smtClean="0"/>
          </a:p>
          <a:p>
            <a:pPr marL="661988" indent="-661988" eaLnBrk="1" hangingPunct="1">
              <a:lnSpc>
                <a:spcPct val="90000"/>
              </a:lnSpc>
              <a:buSzPct val="120000"/>
              <a:buFont typeface="Wingdings" panose="05000000000000000000" pitchFamily="2" charset="2"/>
              <a:buChar char="Ø"/>
            </a:pPr>
            <a:r>
              <a:rPr lang="pt-PT" sz="2400" dirty="0" smtClean="0"/>
              <a:t>Referências Portuguesas</a:t>
            </a:r>
          </a:p>
          <a:p>
            <a:pPr marL="1243013" lvl="1" indent="-390525" eaLnBrk="1" hangingPunct="1">
              <a:lnSpc>
                <a:spcPct val="90000"/>
              </a:lnSpc>
              <a:buSzPct val="120000"/>
            </a:pPr>
            <a:r>
              <a:rPr lang="pt-PT" sz="2400" dirty="0" smtClean="0"/>
              <a:t>- Constituição da República </a:t>
            </a:r>
          </a:p>
          <a:p>
            <a:pPr marL="1243013" lvl="1" indent="-390525" eaLnBrk="1" hangingPunct="1">
              <a:lnSpc>
                <a:spcPct val="90000"/>
              </a:lnSpc>
              <a:buSzPct val="120000"/>
            </a:pPr>
            <a:r>
              <a:rPr lang="pt-PT" sz="2400" dirty="0" smtClean="0"/>
              <a:t>- Código do trabalho</a:t>
            </a:r>
            <a:endParaRPr lang="pt-PT"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85800" y="38100"/>
            <a:ext cx="7772400" cy="1143000"/>
          </a:xfrm>
        </p:spPr>
        <p:txBody>
          <a:bodyPr>
            <a:normAutofit/>
          </a:bodyPr>
          <a:lstStyle/>
          <a:p>
            <a:pPr algn="ctr"/>
            <a:r>
              <a:rPr lang="en-US" sz="3200" dirty="0" err="1" smtClean="0"/>
              <a:t>Ações</a:t>
            </a:r>
            <a:r>
              <a:rPr lang="en-US" sz="3200" dirty="0" smtClean="0"/>
              <a:t> da </a:t>
            </a:r>
            <a:r>
              <a:rPr lang="en-US" sz="3200" dirty="0" err="1" smtClean="0"/>
              <a:t>gestão</a:t>
            </a:r>
            <a:r>
              <a:rPr lang="en-US" sz="3200" dirty="0" smtClean="0"/>
              <a:t> de topo</a:t>
            </a:r>
            <a:endParaRPr lang="en-US" sz="32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15</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8856" y="1447800"/>
            <a:ext cx="8226287" cy="42672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err="1" smtClean="0"/>
              <a:t>Mentoring</a:t>
            </a:r>
            <a:r>
              <a:rPr lang="pt-PT" sz="2400" b="1" dirty="0" smtClean="0"/>
              <a:t> – </a:t>
            </a:r>
            <a:r>
              <a:rPr lang="pt-PT" sz="2400" dirty="0" smtClean="0"/>
              <a:t>processo pelo qual um membro da organização, com experiência (o mentor), fornece conselhos e orientação a um membro com menos experiência.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Formação em competências relacionadas com a diversidade – </a:t>
            </a:r>
            <a:r>
              <a:rPr lang="pt-PT" sz="2400" dirty="0" smtClean="0"/>
              <a:t>formação especializada que visa sensibilizar os colaboradores sobre a importância da diversidade e desenvolver competências que melhorem o seu trabalho, em contexto de diversidade.</a:t>
            </a:r>
            <a:endParaRPr lang="pt-P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figura</a:t>
            </a:r>
            <a:r>
              <a:rPr lang="en-US" dirty="0" smtClean="0"/>
              <a:t> 5-9</a:t>
            </a:r>
            <a:br>
              <a:rPr lang="en-US" dirty="0" smtClean="0"/>
            </a:br>
            <a:r>
              <a:rPr lang="en-US" dirty="0" smtClean="0"/>
              <a:t>o que </a:t>
            </a:r>
            <a:r>
              <a:rPr lang="en-US" dirty="0" err="1" smtClean="0"/>
              <a:t>faz</a:t>
            </a:r>
            <a:r>
              <a:rPr lang="en-US" dirty="0" smtClean="0"/>
              <a:t> um </a:t>
            </a:r>
            <a:r>
              <a:rPr lang="en-US" dirty="0" err="1" smtClean="0"/>
              <a:t>bom</a:t>
            </a:r>
            <a:r>
              <a:rPr lang="en-US" dirty="0" smtClean="0"/>
              <a:t> mentor?</a:t>
            </a:r>
            <a:endParaRPr lang="en-US" dirty="0"/>
          </a:p>
        </p:txBody>
      </p:sp>
      <p:sp>
        <p:nvSpPr>
          <p:cNvPr id="6" name="Slide Number Placeholder 5"/>
          <p:cNvSpPr>
            <a:spLocks noGrp="1"/>
          </p:cNvSpPr>
          <p:nvPr>
            <p:ph type="sldNum" sz="quarter" idx="12"/>
          </p:nvPr>
        </p:nvSpPr>
        <p:spPr/>
        <p:txBody>
          <a:bodyPr/>
          <a:lstStyle/>
          <a:p>
            <a:r>
              <a:rPr lang="en-US" dirty="0" smtClean="0"/>
              <a:t>5 - </a:t>
            </a:r>
            <a:fld id="{1D72EBF8-7CF5-44B7-B2BF-E22DE4D0703D}" type="slidenum">
              <a:rPr lang="en-US" smtClean="0"/>
              <a:pPr/>
              <a:t>16</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4" name="Picture 3"/>
          <p:cNvPicPr>
            <a:picLocks noChangeAspect="1"/>
          </p:cNvPicPr>
          <p:nvPr/>
        </p:nvPicPr>
        <p:blipFill>
          <a:blip r:embed="rId2"/>
          <a:stretch>
            <a:fillRect/>
          </a:stretch>
        </p:blipFill>
        <p:spPr>
          <a:xfrm>
            <a:off x="0" y="1752600"/>
            <a:ext cx="9144000" cy="304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2"/>
          <p:cNvPicPr>
            <a:picLocks noChangeAspect="1" noChangeArrowheads="1"/>
          </p:cNvPicPr>
          <p:nvPr/>
        </p:nvPicPr>
        <p:blipFill>
          <a:blip r:embed="rId3" cstate="print"/>
          <a:srcRect l="19676"/>
          <a:stretch>
            <a:fillRect/>
          </a:stretch>
        </p:blipFill>
        <p:spPr bwMode="auto">
          <a:xfrm>
            <a:off x="685800" y="1600200"/>
            <a:ext cx="4038600" cy="3505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dirty="0" smtClean="0"/>
              <a:t>5 - </a:t>
            </a:r>
            <a:fld id="{1D72EBF8-7CF5-44B7-B2BF-E22DE4D0703D}" type="slidenum">
              <a:rPr lang="en-US" smtClean="0"/>
              <a:pPr/>
              <a:t>17</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2"/>
          <p:cNvSpPr>
            <a:spLocks noGrp="1" noChangeArrowheads="1"/>
          </p:cNvSpPr>
          <p:nvPr>
            <p:ph type="title"/>
          </p:nvPr>
        </p:nvSpPr>
        <p:spPr>
          <a:xfrm>
            <a:off x="685800" y="38100"/>
            <a:ext cx="7772400" cy="1143000"/>
          </a:xfrm>
        </p:spPr>
        <p:txBody>
          <a:bodyPr>
            <a:normAutofit/>
          </a:bodyPr>
          <a:lstStyle/>
          <a:p>
            <a:pPr algn="ctr"/>
            <a:r>
              <a:rPr lang="en-US" sz="3200" dirty="0" err="1" smtClean="0"/>
              <a:t>Ações</a:t>
            </a:r>
            <a:r>
              <a:rPr lang="en-US" sz="3200" dirty="0" smtClean="0"/>
              <a:t> da </a:t>
            </a:r>
            <a:r>
              <a:rPr lang="en-US" sz="3200" dirty="0" err="1" smtClean="0"/>
              <a:t>gestão</a:t>
            </a:r>
            <a:r>
              <a:rPr lang="en-US" sz="3200" dirty="0" smtClean="0"/>
              <a:t> de topo (cont.)</a:t>
            </a:r>
            <a:endParaRPr lang="en-US" sz="3200" dirty="0" smtClean="0">
              <a:latin typeface="Calibri" pitchFamily="34" charset="0"/>
            </a:endParaRPr>
          </a:p>
        </p:txBody>
      </p:sp>
      <p:sp>
        <p:nvSpPr>
          <p:cNvPr id="10" name="Rectangle 3"/>
          <p:cNvSpPr txBox="1">
            <a:spLocks/>
          </p:cNvSpPr>
          <p:nvPr/>
        </p:nvSpPr>
        <p:spPr bwMode="auto">
          <a:xfrm>
            <a:off x="4953000" y="1600201"/>
            <a:ext cx="3352800" cy="4419600"/>
          </a:xfrm>
          <a:prstGeom prst="rect">
            <a:avLst/>
          </a:prstGeom>
          <a:noFill/>
          <a:ln w="9525">
            <a:noFill/>
            <a:miter lim="800000"/>
            <a:headEnd/>
            <a:tailEnd/>
          </a:ln>
        </p:spPr>
        <p:txBody>
          <a:bodyPr/>
          <a:lstStyle/>
          <a:p>
            <a:pPr algn="just" eaLnBrk="0" hangingPunct="0">
              <a:spcBef>
                <a:spcPct val="20000"/>
              </a:spcBef>
            </a:pPr>
            <a:r>
              <a:rPr lang="pt-PT" sz="2400" b="1" dirty="0" smtClean="0"/>
              <a:t>Grupos de interesse</a:t>
            </a:r>
          </a:p>
          <a:p>
            <a:pPr algn="just" eaLnBrk="0" hangingPunct="0">
              <a:spcBef>
                <a:spcPct val="20000"/>
              </a:spcBef>
            </a:pPr>
            <a:endParaRPr lang="pt-PT" sz="800" b="1" dirty="0"/>
          </a:p>
          <a:p>
            <a:pPr algn="just" eaLnBrk="0" hangingPunct="0">
              <a:spcBef>
                <a:spcPct val="20000"/>
              </a:spcBef>
            </a:pPr>
            <a:r>
              <a:rPr lang="pt-PT" sz="2400" dirty="0" smtClean="0"/>
              <a:t>Grupos formados por empregados que partilham uma determinada dimensão de diversidade.</a:t>
            </a:r>
            <a:endParaRPr lang="pt-P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400800"/>
            <a:ext cx="457200" cy="365125"/>
          </a:xfrm>
        </p:spPr>
        <p:txBody>
          <a:bodyPr/>
          <a:lstStyle/>
          <a:p>
            <a:r>
              <a:rPr lang="en-US" dirty="0" smtClean="0"/>
              <a:t>5 - 35</a:t>
            </a:r>
            <a:endParaRPr lang="en-US" dirty="0"/>
          </a:p>
        </p:txBody>
      </p:sp>
      <p:sp>
        <p:nvSpPr>
          <p:cNvPr id="7" name="Footer Placeholder 1"/>
          <p:cNvSpPr>
            <a:spLocks noGrp="1"/>
          </p:cNvSpPr>
          <p:nvPr>
            <p:ph type="ftr" sz="quarter" idx="11"/>
          </p:nvPr>
        </p:nvSpPr>
        <p:spPr>
          <a:xfrm>
            <a:off x="228600" y="64008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objectivos</a:t>
            </a:r>
            <a:endParaRPr lang="en-US" b="1" dirty="0"/>
          </a:p>
        </p:txBody>
      </p:sp>
      <p:sp>
        <p:nvSpPr>
          <p:cNvPr id="3" name="Content Placeholder 2"/>
          <p:cNvSpPr>
            <a:spLocks noGrp="1"/>
          </p:cNvSpPr>
          <p:nvPr>
            <p:ph idx="1"/>
          </p:nvPr>
        </p:nvSpPr>
        <p:spPr/>
        <p:txBody>
          <a:bodyPr>
            <a:noAutofit/>
          </a:bodyPr>
          <a:lstStyle/>
          <a:p>
            <a:pPr marL="582930" indent="-514350" algn="just">
              <a:buFont typeface="+mj-lt"/>
              <a:buAutoNum type="arabicPeriod"/>
              <a:defRPr/>
            </a:pPr>
            <a:r>
              <a:rPr lang="pt-PT" sz="2400" b="1" dirty="0"/>
              <a:t>Definir </a:t>
            </a:r>
            <a:r>
              <a:rPr lang="pt-PT" sz="2400" dirty="0"/>
              <a:t>o que é diversidade no local de trabalho e porque é que a sua gestão é </a:t>
            </a:r>
            <a:r>
              <a:rPr lang="pt-PT" sz="2400" dirty="0" smtClean="0"/>
              <a:t>importante.</a:t>
            </a:r>
            <a:endParaRPr lang="pt-PT" sz="2400" b="1" dirty="0"/>
          </a:p>
          <a:p>
            <a:pPr marL="582930" indent="-514350" algn="just">
              <a:buFont typeface="+mj-lt"/>
              <a:buAutoNum type="arabicPeriod" startAt="2"/>
              <a:defRPr/>
            </a:pPr>
            <a:r>
              <a:rPr lang="pt-PT" sz="2400" b="1" dirty="0"/>
              <a:t>Explicar </a:t>
            </a:r>
            <a:r>
              <a:rPr lang="pt-PT" sz="2400" dirty="0"/>
              <a:t>os diferentes tipos de diversidade no local de </a:t>
            </a:r>
            <a:r>
              <a:rPr lang="pt-PT" sz="2400" dirty="0" smtClean="0"/>
              <a:t>trabalho.</a:t>
            </a:r>
            <a:endParaRPr lang="pt-PT" sz="2400" dirty="0"/>
          </a:p>
          <a:p>
            <a:pPr marL="582930" indent="-514350" algn="just">
              <a:buFont typeface="+mj-lt"/>
              <a:buAutoNum type="arabicPeriod" startAt="2"/>
              <a:defRPr/>
            </a:pPr>
            <a:r>
              <a:rPr lang="pt-PT" sz="2400" b="1" dirty="0"/>
              <a:t>Descrever </a:t>
            </a:r>
            <a:r>
              <a:rPr lang="pt-PT" sz="2400" dirty="0"/>
              <a:t>os desafios que os gestores enfrentam na gestão da </a:t>
            </a:r>
            <a:r>
              <a:rPr lang="pt-PT" sz="2400" dirty="0" smtClean="0"/>
              <a:t>diversidade.</a:t>
            </a:r>
            <a:endParaRPr lang="pt-PT" sz="2400" dirty="0"/>
          </a:p>
          <a:p>
            <a:pPr marL="582930" indent="-514350" algn="just">
              <a:buFont typeface="+mj-lt"/>
              <a:buAutoNum type="arabicPeriod" startAt="2"/>
              <a:defRPr/>
            </a:pPr>
            <a:r>
              <a:rPr lang="pt-PT" sz="2400" b="1" dirty="0" smtClean="0"/>
              <a:t>Descrever </a:t>
            </a:r>
            <a:r>
              <a:rPr lang="pt-PT" sz="2400" dirty="0"/>
              <a:t>as diversas iniciativas de gestão da </a:t>
            </a:r>
            <a:r>
              <a:rPr lang="pt-PT" sz="2400" dirty="0" smtClean="0"/>
              <a:t>diversidade.</a:t>
            </a:r>
            <a:endParaRPr lang="pt-PT" sz="2400" dirty="0"/>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2</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b="1" dirty="0" smtClean="0"/>
              <a:t>O que é a </a:t>
            </a:r>
            <a:r>
              <a:rPr lang="en-US" b="1" dirty="0" err="1" smtClean="0"/>
              <a:t>Diversidade</a:t>
            </a:r>
            <a:r>
              <a:rPr lang="en-US" b="1" dirty="0" smtClean="0"/>
              <a:t> </a:t>
            </a:r>
            <a:r>
              <a:rPr lang="en-US" b="1" dirty="0" err="1" smtClean="0"/>
              <a:t>nas</a:t>
            </a:r>
            <a:r>
              <a:rPr lang="en-US" b="1" dirty="0" smtClean="0"/>
              <a:t> </a:t>
            </a:r>
            <a:r>
              <a:rPr lang="en-US" b="1" dirty="0" err="1" smtClean="0"/>
              <a:t>organizações</a:t>
            </a:r>
            <a:r>
              <a:rPr lang="en-US" b="1" dirty="0" smtClean="0"/>
              <a:t>?</a:t>
            </a:r>
            <a:endParaRPr lang="en-US" b="1"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3</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Diversidade nas organizações</a:t>
            </a:r>
          </a:p>
          <a:p>
            <a:pPr marL="342900" indent="-342900" eaLnBrk="0" hangingPunct="0">
              <a:spcBef>
                <a:spcPct val="20000"/>
              </a:spcBef>
              <a:buFont typeface="Arial" charset="0"/>
              <a:buChar char="•"/>
            </a:pPr>
            <a:endParaRPr lang="pt-PT" sz="800" b="1" dirty="0" smtClean="0"/>
          </a:p>
          <a:p>
            <a:pPr marL="355600" algn="just" eaLnBrk="0" hangingPunct="0">
              <a:spcBef>
                <a:spcPct val="20000"/>
              </a:spcBef>
            </a:pPr>
            <a:r>
              <a:rPr lang="pt-PT" sz="2400" dirty="0" smtClean="0"/>
              <a:t>Modo como as pessoas de uma organização são diferentes, ou semelhantes, umas das outras.</a:t>
            </a:r>
            <a:endParaRPr lang="pt-PT"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smtClean="0"/>
              <a:t>5 - </a:t>
            </a:r>
            <a:fld id="{1D72EBF8-7CF5-44B7-B2BF-E22DE4D0703D}" type="slidenum">
              <a:rPr lang="en-US" smtClean="0"/>
              <a:pPr/>
              <a:t>4</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b="1" dirty="0" smtClean="0"/>
              <a:t>O que é a </a:t>
            </a:r>
            <a:r>
              <a:rPr lang="en-US" b="1" dirty="0" err="1" smtClean="0"/>
              <a:t>Diversidade</a:t>
            </a:r>
            <a:r>
              <a:rPr lang="en-US" b="1" dirty="0" smtClean="0"/>
              <a:t> </a:t>
            </a:r>
            <a:r>
              <a:rPr lang="en-US" b="1" dirty="0" err="1" smtClean="0"/>
              <a:t>nas</a:t>
            </a:r>
            <a:r>
              <a:rPr lang="en-US" b="1" dirty="0" smtClean="0"/>
              <a:t> </a:t>
            </a:r>
            <a:r>
              <a:rPr lang="en-US" b="1" dirty="0" err="1" smtClean="0"/>
              <a:t>organizações</a:t>
            </a:r>
            <a:r>
              <a:rPr lang="en-US" b="1" dirty="0" smtClean="0"/>
              <a:t>? (</a:t>
            </a:r>
            <a:r>
              <a:rPr lang="en-US" b="1" dirty="0" err="1" smtClean="0"/>
              <a:t>Cont</a:t>
            </a:r>
            <a:r>
              <a:rPr lang="en-US" b="1" dirty="0" smtClean="0"/>
              <a:t>)</a:t>
            </a:r>
            <a:endParaRPr lang="en-US" b="1" dirty="0" smtClean="0">
              <a:latin typeface="Calibri" pitchFamily="34" charset="0"/>
            </a:endParaRPr>
          </a:p>
        </p:txBody>
      </p:sp>
      <p:sp>
        <p:nvSpPr>
          <p:cNvPr id="11" name="Content Placeholder 2"/>
          <p:cNvSpPr>
            <a:spLocks noGrp="1"/>
          </p:cNvSpPr>
          <p:nvPr/>
        </p:nvSpPr>
        <p:spPr bwMode="auto">
          <a:xfrm>
            <a:off x="309351" y="1752600"/>
            <a:ext cx="4267199" cy="4419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smtClean="0"/>
              <a:t>Diversidade superficial </a:t>
            </a:r>
          </a:p>
          <a:p>
            <a:pPr marL="342900" indent="-342900" algn="just" eaLnBrk="0" hangingPunct="0">
              <a:spcBef>
                <a:spcPct val="20000"/>
              </a:spcBef>
              <a:buFont typeface="Arial" charset="0"/>
              <a:buNone/>
            </a:pPr>
            <a:r>
              <a:rPr lang="pt-PT" sz="2800" b="1" dirty="0" smtClean="0"/>
              <a:t>	</a:t>
            </a:r>
            <a:r>
              <a:rPr lang="pt-PT" sz="2400" dirty="0" smtClean="0"/>
              <a:t>Diferenças facilmente percebidas e que podem dar origem a estereótipos, mas que não refletem necessariamente os pensamentos e sentimentos das pessoas.</a:t>
            </a:r>
            <a:endParaRPr lang="pt-PT" sz="2400" dirty="0"/>
          </a:p>
        </p:txBody>
      </p:sp>
      <p:sp>
        <p:nvSpPr>
          <p:cNvPr id="12" name="Content Placeholder 3"/>
          <p:cNvSpPr>
            <a:spLocks noGrp="1"/>
          </p:cNvSpPr>
          <p:nvPr/>
        </p:nvSpPr>
        <p:spPr bwMode="auto">
          <a:xfrm>
            <a:off x="4570863" y="1752600"/>
            <a:ext cx="4267200" cy="4221162"/>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800" b="1" dirty="0" smtClean="0"/>
              <a:t>Diversidade </a:t>
            </a:r>
          </a:p>
          <a:p>
            <a:pPr eaLnBrk="0" hangingPunct="0">
              <a:spcBef>
                <a:spcPct val="20000"/>
              </a:spcBef>
            </a:pPr>
            <a:r>
              <a:rPr lang="pt-PT" sz="2800" b="1" dirty="0" smtClean="0"/>
              <a:t>   acentuada</a:t>
            </a:r>
          </a:p>
          <a:p>
            <a:pPr marL="342900" indent="-342900" algn="just" eaLnBrk="0" hangingPunct="0">
              <a:spcBef>
                <a:spcPct val="20000"/>
              </a:spcBef>
              <a:buFont typeface="Arial" charset="0"/>
              <a:buNone/>
            </a:pPr>
            <a:r>
              <a:rPr lang="pt-PT" sz="2800" b="1" dirty="0" smtClean="0"/>
              <a:t>	</a:t>
            </a:r>
            <a:r>
              <a:rPr lang="pt-PT" sz="2400" dirty="0" smtClean="0"/>
              <a:t>Diferenças em valores, personalidade, e preferências quanto às práticas de trabalho</a:t>
            </a:r>
            <a:r>
              <a:rPr lang="en-US" sz="2400" dirty="0" smtClean="0"/>
              <a: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304800" y="76200"/>
            <a:ext cx="8610600" cy="1143000"/>
          </a:xfrm>
        </p:spPr>
        <p:txBody>
          <a:bodyPr>
            <a:normAutofit/>
          </a:bodyPr>
          <a:lstStyle/>
          <a:p>
            <a:pPr algn="ctr"/>
            <a:r>
              <a:rPr lang="en-US" sz="2800" dirty="0" err="1" smtClean="0"/>
              <a:t>figura</a:t>
            </a:r>
            <a:r>
              <a:rPr lang="en-US" sz="2800" dirty="0" smtClean="0"/>
              <a:t> 5-1</a:t>
            </a:r>
            <a:br>
              <a:rPr lang="en-US" sz="2800" dirty="0" smtClean="0"/>
            </a:br>
            <a:r>
              <a:rPr lang="en-US" sz="2800" dirty="0" err="1" smtClean="0"/>
              <a:t>história</a:t>
            </a:r>
            <a:r>
              <a:rPr lang="en-US" sz="2800" dirty="0" smtClean="0"/>
              <a:t> da </a:t>
            </a:r>
            <a:r>
              <a:rPr lang="en-US" sz="2800" dirty="0" err="1" smtClean="0"/>
              <a:t>evolução</a:t>
            </a:r>
            <a:r>
              <a:rPr lang="en-US" sz="2800" dirty="0" smtClean="0"/>
              <a:t> da </a:t>
            </a:r>
            <a:r>
              <a:rPr lang="en-US" sz="2800" dirty="0" err="1" smtClean="0"/>
              <a:t>Diversidade</a:t>
            </a:r>
            <a:endParaRPr lang="en-US" sz="2800" dirty="0" smtClean="0">
              <a:latin typeface="Calibri" pitchFamily="34" charset="0"/>
            </a:endParaRPr>
          </a:p>
        </p:txBody>
      </p:sp>
      <p:pic>
        <p:nvPicPr>
          <p:cNvPr id="33794" name="Picture 3"/>
          <p:cNvPicPr>
            <a:picLocks noGrp="1" noChangeAspect="1" noChangeArrowheads="1"/>
          </p:cNvPicPr>
          <p:nvPr/>
        </p:nvPicPr>
        <p:blipFill>
          <a:blip r:embed="rId3" cstate="print"/>
          <a:srcRect b="16380"/>
          <a:stretch>
            <a:fillRect/>
          </a:stretch>
        </p:blipFill>
        <p:spPr bwMode="auto">
          <a:xfrm>
            <a:off x="457200" y="1470025"/>
            <a:ext cx="8077200" cy="38639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smtClean="0"/>
              <a:t>5 - </a:t>
            </a:r>
            <a:fld id="{1D72EBF8-7CF5-44B7-B2BF-E22DE4D0703D}" type="slidenum">
              <a:rPr lang="en-US" smtClean="0"/>
              <a:pPr/>
              <a:t>5</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dirty="0" err="1" smtClean="0"/>
              <a:t>Porque</a:t>
            </a:r>
            <a:r>
              <a:rPr lang="en-US" dirty="0" smtClean="0"/>
              <a:t> é </a:t>
            </a:r>
            <a:r>
              <a:rPr lang="en-US" dirty="0" err="1" smtClean="0"/>
              <a:t>importante</a:t>
            </a:r>
            <a:r>
              <a:rPr lang="en-US" dirty="0" smtClean="0"/>
              <a:t> </a:t>
            </a:r>
            <a:r>
              <a:rPr lang="en-US" dirty="0" err="1" smtClean="0"/>
              <a:t>gerir</a:t>
            </a:r>
            <a:r>
              <a:rPr lang="en-US" dirty="0" smtClean="0"/>
              <a:t> a </a:t>
            </a:r>
            <a:r>
              <a:rPr lang="en-US" dirty="0" err="1" smtClean="0"/>
              <a:t>diversidade</a:t>
            </a:r>
            <a:r>
              <a:rPr lang="en-US" dirty="0" smtClean="0"/>
              <a:t> </a:t>
            </a:r>
            <a:r>
              <a:rPr lang="en-US" dirty="0" err="1" smtClean="0"/>
              <a:t>nas</a:t>
            </a:r>
            <a:r>
              <a:rPr lang="en-US" dirty="0" smtClean="0"/>
              <a:t> </a:t>
            </a:r>
            <a:r>
              <a:rPr lang="en-US" dirty="0" err="1" smtClean="0"/>
              <a:t>organizações</a:t>
            </a:r>
            <a:r>
              <a:rPr lang="en-US" dirty="0" smtClean="0"/>
              <a:t>?</a:t>
            </a:r>
            <a:endParaRPr lang="en-US" dirty="0" smtClean="0">
              <a:latin typeface="Calibri" pitchFamily="34" charset="0"/>
            </a:endParaRPr>
          </a:p>
        </p:txBody>
      </p:sp>
      <p:sp>
        <p:nvSpPr>
          <p:cNvPr id="4" name="Content Placeholder 3"/>
          <p:cNvSpPr>
            <a:spLocks noGrp="1"/>
          </p:cNvSpPr>
          <p:nvPr>
            <p:ph idx="1"/>
          </p:nvPr>
        </p:nvSpPr>
        <p:spPr/>
        <p:txBody>
          <a:bodyPr/>
          <a:lstStyle/>
          <a:p>
            <a:pPr>
              <a:buNone/>
            </a:pPr>
            <a:r>
              <a:rPr lang="en-US" dirty="0" smtClean="0"/>
              <a:t> </a:t>
            </a:r>
            <a:endParaRPr lang="en-US" dirty="0"/>
          </a:p>
        </p:txBody>
      </p:sp>
      <p:sp>
        <p:nvSpPr>
          <p:cNvPr id="5" name="Slide Number Placeholder 4"/>
          <p:cNvSpPr>
            <a:spLocks noGrp="1"/>
          </p:cNvSpPr>
          <p:nvPr>
            <p:ph type="sldNum" sz="quarter" idx="12"/>
          </p:nvPr>
        </p:nvSpPr>
        <p:spPr/>
        <p:txBody>
          <a:bodyPr/>
          <a:lstStyle/>
          <a:p>
            <a:r>
              <a:rPr lang="en-US" dirty="0" smtClean="0"/>
              <a:t>6 - </a:t>
            </a:r>
            <a:fld id="{1D72EBF8-7CF5-44B7-B2BF-E22DE4D0703D}" type="slidenum">
              <a:rPr lang="en-US" smtClean="0"/>
              <a:pPr/>
              <a:t>6</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7200" y="14478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b="1" dirty="0" smtClean="0"/>
          </a:p>
          <a:p>
            <a:pPr marL="342900" indent="-342900" eaLnBrk="0" hangingPunct="0">
              <a:spcBef>
                <a:spcPct val="20000"/>
              </a:spcBef>
              <a:buFont typeface="Arial" charset="0"/>
              <a:buChar char="•"/>
            </a:pPr>
            <a:r>
              <a:rPr lang="pt-PT" sz="2800" b="1" dirty="0" smtClean="0"/>
              <a:t>Gestão das pessoas</a:t>
            </a:r>
          </a:p>
          <a:p>
            <a:pPr marL="342900" indent="-342900" eaLnBrk="0" hangingPunct="0">
              <a:spcBef>
                <a:spcPct val="20000"/>
              </a:spcBef>
              <a:buFont typeface="Arial" charset="0"/>
              <a:buChar char="•"/>
            </a:pPr>
            <a:endParaRPr lang="pt-PT" sz="2800" dirty="0" smtClean="0"/>
          </a:p>
          <a:p>
            <a:pPr marL="342900" indent="-342900" eaLnBrk="0" hangingPunct="0">
              <a:spcBef>
                <a:spcPct val="20000"/>
              </a:spcBef>
              <a:buFont typeface="Arial" charset="0"/>
              <a:buChar char="•"/>
            </a:pPr>
            <a:r>
              <a:rPr lang="pt-PT" sz="2800" b="1" dirty="0" smtClean="0"/>
              <a:t>Desempenho organizacional</a:t>
            </a:r>
          </a:p>
          <a:p>
            <a:pPr marL="342900" indent="-342900" eaLnBrk="0" hangingPunct="0">
              <a:spcBef>
                <a:spcPct val="20000"/>
              </a:spcBef>
              <a:buFont typeface="Arial" charset="0"/>
              <a:buChar char="•"/>
            </a:pPr>
            <a:endParaRPr lang="pt-PT" sz="2800" b="1" dirty="0" smtClean="0"/>
          </a:p>
          <a:p>
            <a:pPr marL="342900" indent="-342900" eaLnBrk="0" hangingPunct="0">
              <a:spcBef>
                <a:spcPct val="20000"/>
              </a:spcBef>
              <a:buFont typeface="Arial" charset="0"/>
              <a:buChar char="•"/>
            </a:pPr>
            <a:r>
              <a:rPr lang="pt-PT" sz="2800" dirty="0" smtClean="0"/>
              <a:t> </a:t>
            </a:r>
            <a:r>
              <a:rPr lang="pt-PT" sz="2800" b="1" dirty="0" smtClean="0"/>
              <a:t>Interesse estratégico</a:t>
            </a:r>
            <a:endParaRPr lang="pt-PT"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1066800" y="152400"/>
            <a:ext cx="6553200" cy="838200"/>
          </a:xfrm>
        </p:spPr>
        <p:txBody>
          <a:bodyPr>
            <a:normAutofit fontScale="90000"/>
          </a:bodyPr>
          <a:lstStyle/>
          <a:p>
            <a:pPr algn="ctr"/>
            <a:r>
              <a:rPr lang="en-US" sz="2800" dirty="0" err="1" smtClean="0"/>
              <a:t>figura</a:t>
            </a:r>
            <a:r>
              <a:rPr lang="en-US" sz="2800" dirty="0" smtClean="0"/>
              <a:t> 5-2</a:t>
            </a:r>
            <a:br>
              <a:rPr lang="en-US" sz="2800" dirty="0" smtClean="0"/>
            </a:br>
            <a:r>
              <a:rPr lang="en-US" sz="2800" dirty="0" err="1" smtClean="0"/>
              <a:t>Benefícios</a:t>
            </a:r>
            <a:r>
              <a:rPr lang="en-US" sz="2800" dirty="0" smtClean="0"/>
              <a:t> da </a:t>
            </a:r>
            <a:r>
              <a:rPr lang="en-US" sz="2800" dirty="0" err="1" smtClean="0"/>
              <a:t>Diversidade</a:t>
            </a:r>
            <a:endParaRPr lang="en-US" sz="2800" dirty="0" smtClean="0">
              <a:latin typeface="Calibri" pitchFamily="34" charset="0"/>
            </a:endParaRPr>
          </a:p>
        </p:txBody>
      </p:sp>
      <p:pic>
        <p:nvPicPr>
          <p:cNvPr id="39938" name="Picture 3"/>
          <p:cNvPicPr>
            <a:picLocks noGrp="1" noChangeAspect="1" noChangeArrowheads="1"/>
          </p:cNvPicPr>
          <p:nvPr/>
        </p:nvPicPr>
        <p:blipFill>
          <a:blip r:embed="rId3" cstate="print"/>
          <a:srcRect/>
          <a:stretch>
            <a:fillRect/>
          </a:stretch>
        </p:blipFill>
        <p:spPr bwMode="auto">
          <a:xfrm>
            <a:off x="523875" y="1010992"/>
            <a:ext cx="8162925"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smtClean="0"/>
              <a:t>5 - </a:t>
            </a:r>
            <a:fld id="{1D72EBF8-7CF5-44B7-B2BF-E22DE4D0703D}" type="slidenum">
              <a:rPr lang="en-US" smtClean="0"/>
              <a:pPr/>
              <a:t>7</a:t>
            </a:fld>
            <a:endParaRPr lang="en-US" dirty="0"/>
          </a:p>
        </p:txBody>
      </p:sp>
      <p:sp>
        <p:nvSpPr>
          <p:cNvPr id="6"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Autofit/>
          </a:bodyPr>
          <a:lstStyle/>
          <a:p>
            <a:pPr algn="ctr"/>
            <a:r>
              <a:rPr lang="en-US" sz="3200" dirty="0" smtClean="0"/>
              <a:t>Exhibit 5-5</a:t>
            </a:r>
            <a:br>
              <a:rPr lang="en-US" sz="3200" dirty="0" smtClean="0"/>
            </a:br>
            <a:r>
              <a:rPr lang="en-US" sz="3200" dirty="0" smtClean="0"/>
              <a:t>Types of Diversity Found in Workplaces</a:t>
            </a:r>
            <a:endParaRPr lang="en-US" sz="3200" dirty="0" smtClean="0">
              <a:latin typeface="Calibri" pitchFamily="34" charset="0"/>
            </a:endParaRPr>
          </a:p>
        </p:txBody>
      </p:sp>
      <p:sp>
        <p:nvSpPr>
          <p:cNvPr id="6" name="Slide Number Placeholder 5"/>
          <p:cNvSpPr>
            <a:spLocks noGrp="1"/>
          </p:cNvSpPr>
          <p:nvPr>
            <p:ph type="sldNum" sz="quarter" idx="12"/>
          </p:nvPr>
        </p:nvSpPr>
        <p:spPr/>
        <p:txBody>
          <a:bodyPr/>
          <a:lstStyle/>
          <a:p>
            <a:r>
              <a:rPr lang="en-US" dirty="0" smtClean="0"/>
              <a:t>5 - </a:t>
            </a:r>
            <a:fld id="{1D72EBF8-7CF5-44B7-B2BF-E22DE4D0703D}" type="slidenum">
              <a:rPr lang="en-US" smtClean="0"/>
              <a:pPr/>
              <a:t>8</a:t>
            </a:fld>
            <a:endParaRPr lang="en-US" dirty="0"/>
          </a:p>
        </p:txBody>
      </p:sp>
      <p:sp>
        <p:nvSpPr>
          <p:cNvPr id="8"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2" name="Picture 1"/>
          <p:cNvPicPr>
            <a:picLocks noChangeAspect="1"/>
          </p:cNvPicPr>
          <p:nvPr/>
        </p:nvPicPr>
        <p:blipFill>
          <a:blip r:embed="rId3"/>
          <a:stretch>
            <a:fillRect/>
          </a:stretch>
        </p:blipFill>
        <p:spPr>
          <a:xfrm>
            <a:off x="304800" y="1524000"/>
            <a:ext cx="7889358" cy="441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85859"/>
            <a:ext cx="8001000" cy="1143000"/>
          </a:xfrm>
        </p:spPr>
        <p:txBody>
          <a:bodyPr>
            <a:noAutofit/>
          </a:bodyPr>
          <a:lstStyle/>
          <a:p>
            <a:r>
              <a:rPr lang="en-US" sz="3000" dirty="0" err="1" smtClean="0"/>
              <a:t>Tipos</a:t>
            </a:r>
            <a:r>
              <a:rPr lang="en-US" sz="3000" dirty="0" smtClean="0"/>
              <a:t> de </a:t>
            </a:r>
            <a:r>
              <a:rPr lang="en-US" sz="3000" dirty="0" err="1" smtClean="0"/>
              <a:t>diversidade</a:t>
            </a:r>
            <a:r>
              <a:rPr lang="en-US" sz="3000" dirty="0" smtClean="0"/>
              <a:t> </a:t>
            </a:r>
            <a:r>
              <a:rPr lang="en-US" sz="3000" dirty="0" err="1" smtClean="0"/>
              <a:t>nas</a:t>
            </a:r>
            <a:r>
              <a:rPr lang="en-US" sz="3000" dirty="0" smtClean="0"/>
              <a:t> </a:t>
            </a:r>
            <a:r>
              <a:rPr lang="en-US" sz="3000" dirty="0" err="1" smtClean="0"/>
              <a:t>organizações</a:t>
            </a:r>
            <a:endParaRPr lang="en-US" sz="3000" dirty="0" smtClean="0">
              <a:latin typeface="Calibri" pitchFamily="34" charset="0"/>
            </a:endParaRPr>
          </a:p>
        </p:txBody>
      </p:sp>
      <p:sp>
        <p:nvSpPr>
          <p:cNvPr id="5" name="Slide Number Placeholder 4"/>
          <p:cNvSpPr>
            <a:spLocks noGrp="1"/>
          </p:cNvSpPr>
          <p:nvPr>
            <p:ph type="sldNum" sz="quarter" idx="12"/>
          </p:nvPr>
        </p:nvSpPr>
        <p:spPr/>
        <p:txBody>
          <a:bodyPr/>
          <a:lstStyle/>
          <a:p>
            <a:r>
              <a:rPr lang="en-US" dirty="0" smtClean="0"/>
              <a:t>5 - </a:t>
            </a:r>
            <a:fld id="{1D72EBF8-7CF5-44B7-B2BF-E22DE4D0703D}" type="slidenum">
              <a:rPr lang="en-US" smtClean="0"/>
              <a:pPr/>
              <a:t>9</a:t>
            </a:fld>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sp>
        <p:nvSpPr>
          <p:cNvPr id="8" name="Rectangle 3"/>
          <p:cNvSpPr txBox="1">
            <a:spLocks/>
          </p:cNvSpPr>
          <p:nvPr/>
        </p:nvSpPr>
        <p:spPr bwMode="auto">
          <a:xfrm>
            <a:off x="457200" y="1447800"/>
            <a:ext cx="8229600" cy="4267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Idade</a:t>
            </a:r>
            <a:r>
              <a:rPr lang="pt-PT" sz="2400" dirty="0" smtClean="0"/>
              <a:t> </a:t>
            </a:r>
          </a:p>
          <a:p>
            <a:pPr marL="342900" indent="-342900" eaLnBrk="0" hangingPunct="0">
              <a:spcBef>
                <a:spcPct val="20000"/>
              </a:spcBef>
              <a:buFont typeface="Arial" charset="0"/>
              <a:buChar char="•"/>
            </a:pPr>
            <a:r>
              <a:rPr lang="pt-PT" sz="2400" b="1" dirty="0" smtClean="0"/>
              <a:t>Género</a:t>
            </a:r>
          </a:p>
          <a:p>
            <a:pPr marL="342900" indent="-342900" eaLnBrk="0" hangingPunct="0">
              <a:spcBef>
                <a:spcPct val="20000"/>
              </a:spcBef>
              <a:buFont typeface="Arial" charset="0"/>
              <a:buChar char="•"/>
            </a:pPr>
            <a:r>
              <a:rPr lang="pt-PT" sz="2400" b="1" dirty="0" smtClean="0"/>
              <a:t>Raça</a:t>
            </a:r>
          </a:p>
          <a:p>
            <a:pPr marL="342900" indent="-342900" eaLnBrk="0" hangingPunct="0">
              <a:spcBef>
                <a:spcPct val="20000"/>
              </a:spcBef>
              <a:buFont typeface="Arial" charset="0"/>
              <a:buChar char="•"/>
            </a:pPr>
            <a:r>
              <a:rPr lang="pt-PT" sz="2400" b="1" dirty="0" smtClean="0"/>
              <a:t>Etnia</a:t>
            </a:r>
          </a:p>
          <a:p>
            <a:pPr marL="342900" indent="-342900" eaLnBrk="0" hangingPunct="0">
              <a:spcBef>
                <a:spcPct val="20000"/>
              </a:spcBef>
              <a:buFont typeface="Arial" charset="0"/>
              <a:buChar char="•"/>
            </a:pPr>
            <a:r>
              <a:rPr lang="pt-PT" sz="2400" b="1" dirty="0" smtClean="0"/>
              <a:t>Deficiência</a:t>
            </a:r>
          </a:p>
          <a:p>
            <a:pPr marL="342900" indent="-342900" eaLnBrk="0" hangingPunct="0">
              <a:spcBef>
                <a:spcPct val="20000"/>
              </a:spcBef>
              <a:buFont typeface="Arial" charset="0"/>
              <a:buChar char="•"/>
            </a:pPr>
            <a:r>
              <a:rPr lang="pt-PT" sz="2400" b="1" dirty="0" smtClean="0"/>
              <a:t>Religião</a:t>
            </a:r>
          </a:p>
          <a:p>
            <a:pPr marL="342900" indent="-342900" eaLnBrk="0" hangingPunct="0">
              <a:spcBef>
                <a:spcPct val="20000"/>
              </a:spcBef>
              <a:buFont typeface="Arial" charset="0"/>
              <a:buChar char="•"/>
            </a:pPr>
            <a:r>
              <a:rPr lang="pt-PT" sz="2400" b="1" dirty="0"/>
              <a:t>Orientação / </a:t>
            </a:r>
            <a:r>
              <a:rPr lang="pt-PT" sz="2400" b="1" dirty="0" smtClean="0"/>
              <a:t>Identificação</a:t>
            </a:r>
          </a:p>
          <a:p>
            <a:pPr marL="342900" indent="-342900" eaLnBrk="0" hangingPunct="0">
              <a:spcBef>
                <a:spcPct val="20000"/>
              </a:spcBef>
              <a:buFont typeface="Arial" charset="0"/>
              <a:buChar char="•"/>
            </a:pPr>
            <a:r>
              <a:rPr lang="pt-PT" sz="2400" b="1" dirty="0" smtClean="0"/>
              <a:t>Outros tipos de diversidade</a:t>
            </a:r>
          </a:p>
          <a:p>
            <a:pPr marL="342900" indent="-342900" eaLnBrk="0" hangingPunct="0">
              <a:spcBef>
                <a:spcPct val="20000"/>
              </a:spcBef>
              <a:buFont typeface="Arial" charset="0"/>
              <a:buChar char="•"/>
            </a:pPr>
            <a:endParaRPr lang="pt-PT"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Diversity&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1&quot;/&gt;&lt;property id=&quot;20307&quot; value=&quot;260&quot;/&gt;&lt;/object&gt;&lt;object type=&quot;3&quot; unique_id=&quot;13909&quot;&gt;&lt;property id=&quot;20148&quot; value=&quot;5&quot;/&gt;&lt;property id=&quot;20300&quot; value=&quot;Slide 3 - &amp;quot;What Is Workplace Diversity?&amp;quot;&quot;/&gt;&lt;property id=&quot;20307&quot; value=&quot;301&quot;/&gt;&lt;/object&gt;&lt;object type=&quot;3&quot; unique_id=&quot;14195&quot;&gt;&lt;property id=&quot;20148&quot; value=&quot;5&quot;/&gt;&lt;property id=&quot;20300&quot; value=&quot;Slide 15 - &amp;quot;Types of Workplace Diversity (cont.)&amp;quot;&quot;/&gt;&lt;property id=&quot;20307&quot; value=&quot;326&quot;/&gt;&lt;/object&gt;&lt;object type=&quot;3&quot; unique_id=&quot;14806&quot;&gt;&lt;property id=&quot;20148&quot; value=&quot;5&quot;/&gt;&lt;property id=&quot;20300&quot; value=&quot;Slide 4 - &amp;quot;Exhibit 4-1&amp;#x0D;&amp;#x0A;Timeline of the Evolution of Workforce Diversity&amp;quot;&quot;/&gt;&lt;property id=&quot;20307&quot; value=&quot;333&quot;/&gt;&lt;/object&gt;&lt;object type=&quot;3&quot; unique_id=&quot;14807&quot;&gt;&lt;property id=&quot;20148&quot; value=&quot;5&quot;/&gt;&lt;property id=&quot;20300&quot; value=&quot;Slide 5 - &amp;quot;What Is Workplace Diversity? (cont.)&amp;quot;&quot;/&gt;&lt;property id=&quot;20307&quot; value=&quot;335&quot;/&gt;&lt;/object&gt;&lt;object type=&quot;3&quot; unique_id=&quot;14808&quot;&gt;&lt;property id=&quot;20148&quot; value=&quot;5&quot;/&gt;&lt;property id=&quot;20300&quot; value=&quot;Slide 6 - &amp;quot;Why Is Managing Workforce Diversity So Important?&amp;quot;&quot;/&gt;&lt;property id=&quot;20307&quot; value=&quot;332&quot;/&gt;&lt;/object&gt;&lt;object type=&quot;3&quot; unique_id=&quot;14809&quot;&gt;&lt;property id=&quot;20148&quot; value=&quot;5&quot;/&gt;&lt;property id=&quot;20300&quot; value=&quot;Slide 7 - &amp;quot;Exhibit 4-2&amp;#x0D;&amp;#x0A;Benefits of Workforce Diversity&amp;quot;&quot;/&gt;&lt;property id=&quot;20307&quot; value=&quot;331&quot;/&gt;&lt;/object&gt;&lt;object type=&quot;3&quot; unique_id=&quot;14810&quot;&gt;&lt;property id=&quot;20148&quot; value=&quot;5&quot;/&gt;&lt;property id=&quot;20300&quot; value=&quot;Slide 8 - &amp;quot;The Changing Workplace&amp;quot;&quot;/&gt;&lt;property id=&quot;20307&quot; value=&quot;330&quot;/&gt;&lt;/object&gt;&lt;object type=&quot;3&quot; unique_id=&quot;14811&quot;&gt;&lt;property id=&quot;20148&quot; value=&quot;5&quot;/&gt;&lt;property id=&quot;20300&quot; value=&quot;Slide 9 - &amp;quot;Exhibit 4-3&amp;#x0D;&amp;#x0A;Changing Population Makeup of the United States&amp;quot;&quot;/&gt;&lt;property id=&quot;20307&quot; value=&quot;329&quot;/&gt;&lt;/object&gt;&lt;object type=&quot;3&quot; unique_id=&quot;14812&quot;&gt;&lt;property id=&quot;20148&quot; value=&quot;5&quot;/&gt;&lt;property id=&quot;20300&quot; value=&quot;Slide 10 - &amp;quot;The Changing Workplace (cont.)&amp;quot;&quot;/&gt;&lt;property id=&quot;20307&quot; value=&quot;334&quot;/&gt;&lt;/object&gt;&lt;object type=&quot;3&quot; unique_id=&quot;14813&quot;&gt;&lt;property id=&quot;20148&quot; value=&quot;5&quot;/&gt;&lt;property id=&quot;20300&quot; value=&quot;Slide 11 - &amp;quot;Exhibit 4-4&amp;#x0D;&amp;#x0A;Global Aging: How Much Do You Know?&amp;quot;&quot;/&gt;&lt;property id=&quot;20307&quot; value=&quot;328&quot;/&gt;&lt;/object&gt;&lt;object type=&quot;3&quot; unique_id=&quot;14814&quot;&gt;&lt;property id=&quot;20148&quot; value=&quot;5&quot;/&gt;&lt;property id=&quot;20300&quot; value=&quot;Slide 12 - &amp;quot;Exhibit 4-4&amp;#x0D;&amp;#x0A;Global Aging: How Much Do You Know? (cont.)&amp;quot;&quot;/&gt;&lt;property id=&quot;20307&quot; value=&quot;327&quot;/&gt;&lt;/object&gt;&lt;object type=&quot;3&quot; unique_id=&quot;14815&quot;&gt;&lt;property id=&quot;20148&quot; value=&quot;5&quot;/&gt;&lt;property id=&quot;20300&quot; value=&quot;Slide 25 - &amp;quot;Review Learning Outcome 4.1&amp;quot;&quot;/&gt;&lt;property id=&quot;20307&quot; value=&quot;336&quot;/&gt;&lt;/object&gt;&lt;object type=&quot;3&quot; unique_id=&quot;15044&quot;&gt;&lt;property id=&quot;20148&quot; value=&quot;5&quot;/&gt;&lt;property id=&quot;20300&quot; value=&quot;Slide 14 - &amp;quot;Types of Workplace Diversity&amp;quot;&quot;/&gt;&lt;property id=&quot;20307&quot; value=&quot;343&quot;/&gt;&lt;/object&gt;&lt;object type=&quot;3&quot; unique_id=&quot;15045&quot;&gt;&lt;property id=&quot;20148&quot; value=&quot;5&quot;/&gt;&lt;property id=&quot;20300&quot; value=&quot;Slide 13 - &amp;quot;Exhibit 4-5&amp;#x0D;&amp;#x0A;Types of Diversity Found in Workplaces&amp;quot;&quot;/&gt;&lt;property id=&quot;20307&quot; value=&quot;337&quot;/&gt;&lt;/object&gt;&lt;object type=&quot;3&quot; unique_id=&quot;15046&quot;&gt;&lt;property id=&quot;20148&quot; value=&quot;5&quot;/&gt;&lt;property id=&quot;20300&quot; value=&quot;Slide 16 - &amp;quot;Types of Workplace Diversity (cont.)&amp;quot;&quot;/&gt;&lt;property id=&quot;20307&quot; value=&quot;342&quot;/&gt;&lt;/object&gt;&lt;object type=&quot;3&quot; unique_id=&quot;15047&quot;&gt;&lt;property id=&quot;20148&quot; value=&quot;5&quot;/&gt;&lt;property id=&quot;20300&quot; value=&quot;Slide 17 - &amp;quot;Types of Workplace Diversity (cont.)&amp;quot;&quot;/&gt;&lt;property id=&quot;20307&quot; value=&quot;338&quot;/&gt;&lt;/object&gt;&lt;object type=&quot;3&quot; unique_id=&quot;15048&quot;&gt;&lt;property id=&quot;20148&quot; value=&quot;5&quot;/&gt;&lt;property id=&quot;20300&quot; value=&quot;Slide 18 - &amp;quot;Challenges in Managing Diversity&amp;quot;&quot;/&gt;&lt;property id=&quot;20307&quot; value=&quot;340&quot;/&gt;&lt;/object&gt;&lt;object type=&quot;3&quot; unique_id=&quot;15049&quot;&gt;&lt;property id=&quot;20148&quot; value=&quot;5&quot;/&gt;&lt;property id=&quot;20300&quot; value=&quot;Slide 19 - &amp;quot;Challenges in Managing Diversity  (cont.)&amp;quot;&quot;/&gt;&lt;property id=&quot;20307&quot; value=&quot;341&quot;/&gt;&lt;/object&gt;&lt;object type=&quot;3&quot; unique_id=&quot;15050&quot;&gt;&lt;property id=&quot;20148&quot; value=&quot;5&quot;/&gt;&lt;property id=&quot;20300&quot; value=&quot;Slide 20 - &amp;quot;The Legal Aspect of Workplace Diversity&amp;quot;&quot;/&gt;&lt;property id=&quot;20307&quot; value=&quot;339&quot;/&gt;&lt;/object&gt;&lt;object type=&quot;3&quot; unique_id=&quot;15315&quot;&gt;&lt;property id=&quot;20148&quot; value=&quot;5&quot;/&gt;&lt;property id=&quot;20300&quot; value=&quot;Slide 23 - &amp;quot;Top Management Commitment to Diversity&amp;quot;&quot;/&gt;&lt;property id=&quot;20307&quot; value=&quot;350&quot;/&gt;&lt;/object&gt;&lt;object type=&quot;3&quot; unique_id=&quot;15316&quot;&gt;&lt;property id=&quot;20148&quot; value=&quot;5&quot;/&gt;&lt;property id=&quot;20300&quot; value=&quot;Slide 24 - &amp;quot;Top Management Commitment to Diversity (cont.)&amp;quot;&quot;/&gt;&lt;property id=&quot;20307&quot; value=&quot;348&quot;/&gt;&lt;/object&gt;&lt;object type=&quot;3&quot; unique_id=&quot;15317&quot;&gt;&lt;property id=&quot;20148&quot; value=&quot;5&quot;/&gt;&lt;property id=&quot;20300&quot; value=&quot;Slide 21 - &amp;quot;Exhibit 4-8&amp;#x0D;&amp;#x0A;Major Equal Employment Opportunity Laws&amp;quot;&quot;/&gt;&lt;property id=&quot;20307&quot; value=&quot;349&quot;/&gt;&lt;/object&gt;&lt;object type=&quot;3&quot; unique_id=&quot;15318&quot;&gt;&lt;property id=&quot;20148&quot; value=&quot;5&quot;/&gt;&lt;property id=&quot;20300&quot; value=&quot;Slide 22 - &amp;quot;Exhibit 4-8&amp;#x0D;&amp;#x0A;Major Equal Employment Opportunity Laws (cont.)&amp;quot;&quot;/&gt;&lt;property id=&quot;20307&quot; value=&quot;344&quot;/&gt;&lt;/object&gt;&lt;object type=&quot;3&quot; unique_id=&quot;15319&quot;&gt;&lt;property id=&quot;20148&quot; value=&quot;5&quot;/&gt;&lt;property id=&quot;20300&quot; value=&quot;Slide 26 - &amp;quot;Review Learning Outcome 4.2&amp;quot;&quot;/&gt;&lt;property id=&quot;20307&quot; value=&quot;347&quot;/&gt;&lt;/object&gt;&lt;object type=&quot;3&quot; unique_id=&quot;15320&quot;&gt;&lt;property id=&quot;20148&quot; value=&quot;5&quot;/&gt;&lt;property id=&quot;20300&quot; value=&quot;Slide 27 - &amp;quot;Review Learning Outcome 4.2&amp;quot;&quot;/&gt;&lt;property id=&quot;20307&quot; value=&quot;346&quot;/&gt;&lt;/object&gt;&lt;object type=&quot;3&quot; unique_id=&quot;15321&quot;&gt;&lt;property id=&quot;20148&quot; value=&quot;5&quot;/&gt;&lt;property id=&quot;20300&quot; value=&quot;Slide 28 - &amp;quot;Review Learning Outcome 4.2 (cont.)&amp;quot;&quot;/&gt;&lt;property id=&quot;20307&quot; value=&quot;345&quot;/&gt;&lt;/object&gt;&lt;object type=&quot;3&quot; unique_id=&quot;15632&quot;&gt;&lt;property id=&quot;20148&quot; value=&quot;5&quot;/&gt;&lt;property id=&quot;20300&quot; value=&quot;Slide 29 - &amp;quot;Review Learning Outcome 4.3&amp;quot;&quot;/&gt;&lt;property id=&quot;20307&quot; value=&quot;351&quot;/&gt;&lt;/object&gt;&lt;object type=&quot;3&quot; unique_id=&quot;15633&quot;&gt;&lt;property id=&quot;20148&quot; value=&quot;5&quot;/&gt;&lt;property id=&quot;20300&quot; value=&quot;Slide 30 - &amp;quot;Review Learning Outcome 4.4&amp;quot;&quot;/&gt;&lt;property id=&quot;20307&quot; value=&quot;352&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3212</TotalTime>
  <Words>1953</Words>
  <Application>Microsoft Office PowerPoint</Application>
  <PresentationFormat>On-screen Show (4:3)</PresentationFormat>
  <Paragraphs>158</Paragraphs>
  <Slides>18</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Gill Sans MT</vt:lpstr>
      <vt:lpstr>HelveticaNeue-Bold</vt:lpstr>
      <vt:lpstr>HelveticaNeue-Light</vt:lpstr>
      <vt:lpstr>Wingdings</vt:lpstr>
      <vt:lpstr>Wingdings 3</vt:lpstr>
      <vt:lpstr>mgmt12e (1)</vt:lpstr>
      <vt:lpstr>3_Office Theme</vt:lpstr>
      <vt:lpstr>4_Office Theme</vt:lpstr>
      <vt:lpstr>Urban Pop</vt:lpstr>
      <vt:lpstr>Gestão da diversidade</vt:lpstr>
      <vt:lpstr>objectivos</vt:lpstr>
      <vt:lpstr>O que é a Diversidade nas organizações?</vt:lpstr>
      <vt:lpstr>O que é a Diversidade nas organizações? (Cont)</vt:lpstr>
      <vt:lpstr>figura 5-1 história da evolução da Diversidade</vt:lpstr>
      <vt:lpstr>Porque é importante gerir a diversidade nas organizações?</vt:lpstr>
      <vt:lpstr>figura 5-2 Benefícios da Diversidade</vt:lpstr>
      <vt:lpstr>Exhibit 5-5 Types of Diversity Found in Workplaces</vt:lpstr>
      <vt:lpstr>Tipos de diversidade nas organizações</vt:lpstr>
      <vt:lpstr>Desafios na gestão da diversidade</vt:lpstr>
      <vt:lpstr>Desafios na gestão da diversidade (Cont.)</vt:lpstr>
      <vt:lpstr>estereótipos</vt:lpstr>
      <vt:lpstr>figura 5-7 Formas de Discriminação</vt:lpstr>
      <vt:lpstr>Aspetos legais da discriminação</vt:lpstr>
      <vt:lpstr>Ações da gestão de topo</vt:lpstr>
      <vt:lpstr>figura 5-9 o que faz um bom mentor?</vt:lpstr>
      <vt:lpstr>Ações da gestão de topo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163</cp:revision>
  <dcterms:created xsi:type="dcterms:W3CDTF">2012-10-07T22:51:25Z</dcterms:created>
  <dcterms:modified xsi:type="dcterms:W3CDTF">2016-09-13T10:38:54Z</dcterms:modified>
</cp:coreProperties>
</file>